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</p:sldIdLst>
  <p:sldSz cx="12192000" cy="6858000"/>
  <p:notesSz cx="12192000" cy="6858000"/>
  <p:defaultTextStyle>
    <a:defPPr lvl="0">
      <a:defRPr kern="0"/>
    </a:defPPr>
    <a:lvl1pPr lvl="0"/>
    <a:lvl2pPr lvl="1"/>
    <a:lvl3pPr lvl="2"/>
    <a:lvl4pPr lvl="3"/>
    <a:lvl5pPr lvl="4"/>
    <a:lvl6pPr lvl="5"/>
    <a:lvl7pPr lvl="6"/>
    <a:lvl8pPr lvl="7"/>
    <a:lvl9pPr lvl="8"/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188458" y="1465325"/>
            <a:ext cx="1390015" cy="0"/>
          </a:xfrm>
          <a:custGeom>
            <a:avLst/>
            <a:gdLst/>
            <a:ahLst/>
            <a:cxnLst/>
            <a:rect l="l" t="t" r="r" b="b"/>
            <a:pathLst>
              <a:path w="1390015">
                <a:moveTo>
                  <a:pt x="0" y="0"/>
                </a:moveTo>
                <a:lnTo>
                  <a:pt x="1389888" y="0"/>
                </a:lnTo>
              </a:path>
            </a:pathLst>
          </a:custGeom>
          <a:ln w="25400">
            <a:solidFill>
              <a:srgbClr val="F0F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571"/>
            <a:ext cx="12191999" cy="6848854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762" y="76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2705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762" y="76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ln w="25400">
            <a:solidFill>
              <a:srgbClr val="1C33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0" y="0"/>
            <a:ext cx="12192000" cy="4759960"/>
          </a:xfrm>
          <a:custGeom>
            <a:avLst/>
            <a:gdLst/>
            <a:ahLst/>
            <a:cxnLst/>
            <a:rect l="l" t="t" r="r" b="b"/>
            <a:pathLst>
              <a:path w="12192000" h="4759960">
                <a:moveTo>
                  <a:pt x="0" y="4759452"/>
                </a:moveTo>
                <a:lnTo>
                  <a:pt x="12192000" y="4759452"/>
                </a:lnTo>
                <a:lnTo>
                  <a:pt x="12192000" y="0"/>
                </a:lnTo>
                <a:lnTo>
                  <a:pt x="0" y="0"/>
                </a:lnTo>
                <a:lnTo>
                  <a:pt x="0" y="4759452"/>
                </a:lnTo>
                <a:close/>
              </a:path>
            </a:pathLst>
          </a:custGeom>
          <a:solidFill>
            <a:srgbClr val="31D5C9">
              <a:alpha val="3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621792" y="2080260"/>
            <a:ext cx="4178935" cy="1099185"/>
          </a:xfrm>
          <a:custGeom>
            <a:avLst/>
            <a:gdLst/>
            <a:ahLst/>
            <a:cxnLst/>
            <a:rect l="l" t="t" r="r" b="b"/>
            <a:pathLst>
              <a:path w="4178935" h="1099185">
                <a:moveTo>
                  <a:pt x="4178808" y="0"/>
                </a:moveTo>
                <a:lnTo>
                  <a:pt x="0" y="0"/>
                </a:lnTo>
                <a:lnTo>
                  <a:pt x="0" y="1098803"/>
                </a:lnTo>
                <a:lnTo>
                  <a:pt x="4178808" y="1098803"/>
                </a:lnTo>
                <a:lnTo>
                  <a:pt x="4178808" y="0"/>
                </a:lnTo>
                <a:close/>
              </a:path>
            </a:pathLst>
          </a:custGeom>
          <a:solidFill>
            <a:srgbClr val="4DBA99">
              <a:alpha val="6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bg 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1684" y="2412504"/>
            <a:ext cx="3380994" cy="52043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00862" y="678560"/>
            <a:ext cx="10671810" cy="11233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037E8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037E8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037E8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037E8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188458" y="1465326"/>
            <a:ext cx="1390015" cy="0"/>
          </a:xfrm>
          <a:custGeom>
            <a:avLst/>
            <a:gdLst/>
            <a:ahLst/>
            <a:cxnLst/>
            <a:rect l="l" t="t" r="r" b="b"/>
            <a:pathLst>
              <a:path w="1390015">
                <a:moveTo>
                  <a:pt x="0" y="0"/>
                </a:moveTo>
                <a:lnTo>
                  <a:pt x="1389888" y="0"/>
                </a:lnTo>
              </a:path>
            </a:pathLst>
          </a:custGeom>
          <a:ln w="25400">
            <a:solidFill>
              <a:srgbClr val="F0F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80561" y="2599436"/>
            <a:ext cx="5230876" cy="1854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037E8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7" Type="http://schemas.openxmlformats.org/officeDocument/2006/relationships/image" Target="../media/image42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7" Type="http://schemas.openxmlformats.org/officeDocument/2006/relationships/image" Target="../media/image53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26844" y="2462910"/>
            <a:ext cx="3091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Where</a:t>
            </a:r>
            <a:r>
              <a:rPr sz="1800" b="1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Innovation</a:t>
            </a:r>
            <a:r>
              <a:rPr sz="1800" b="1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meets</a:t>
            </a:r>
            <a:r>
              <a:rPr sz="1800" b="1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Impact</a:t>
            </a:r>
            <a:endParaRPr sz="1800">
              <a:latin typeface="Carlito"/>
              <a:cs typeface="Carli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5527" y="2351532"/>
            <a:ext cx="553212" cy="55168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</a:rPr>
              <a:t>Innovative</a:t>
            </a:r>
            <a:r>
              <a:rPr sz="3600" spc="-90" dirty="0">
                <a:solidFill>
                  <a:srgbClr val="FFFFFF"/>
                </a:solidFill>
              </a:rPr>
              <a:t> </a:t>
            </a:r>
            <a:r>
              <a:rPr sz="3600" spc="-35" dirty="0">
                <a:solidFill>
                  <a:srgbClr val="FFFFFF"/>
                </a:solidFill>
              </a:rPr>
              <a:t>Greywater</a:t>
            </a:r>
            <a:r>
              <a:rPr sz="3600" spc="-75" dirty="0">
                <a:solidFill>
                  <a:srgbClr val="FFFFFF"/>
                </a:solidFill>
              </a:rPr>
              <a:t> </a:t>
            </a:r>
            <a:r>
              <a:rPr sz="3600" dirty="0">
                <a:solidFill>
                  <a:srgbClr val="FFFFFF"/>
                </a:solidFill>
              </a:rPr>
              <a:t>Filtration</a:t>
            </a:r>
            <a:r>
              <a:rPr sz="3600" spc="-70" dirty="0">
                <a:solidFill>
                  <a:srgbClr val="FFFFFF"/>
                </a:solidFill>
              </a:rPr>
              <a:t> </a:t>
            </a:r>
            <a:r>
              <a:rPr sz="3600" spc="-65" dirty="0">
                <a:solidFill>
                  <a:srgbClr val="FFFFFF"/>
                </a:solidFill>
              </a:rPr>
              <a:t>system:</a:t>
            </a:r>
            <a:r>
              <a:rPr sz="3600" spc="-90" dirty="0">
                <a:solidFill>
                  <a:srgbClr val="FFFFFF"/>
                </a:solidFill>
              </a:rPr>
              <a:t> </a:t>
            </a:r>
            <a:r>
              <a:rPr sz="3600" dirty="0">
                <a:solidFill>
                  <a:srgbClr val="FFFFFF"/>
                </a:solidFill>
              </a:rPr>
              <a:t>A</a:t>
            </a:r>
            <a:r>
              <a:rPr sz="3600" spc="-85" dirty="0">
                <a:solidFill>
                  <a:srgbClr val="FFFFFF"/>
                </a:solidFill>
              </a:rPr>
              <a:t> </a:t>
            </a:r>
            <a:r>
              <a:rPr sz="3600" spc="-45" dirty="0">
                <a:solidFill>
                  <a:srgbClr val="FFFFFF"/>
                </a:solidFill>
              </a:rPr>
              <a:t>Sustainable </a:t>
            </a:r>
            <a:r>
              <a:rPr sz="3600" dirty="0">
                <a:solidFill>
                  <a:srgbClr val="FFFFFF"/>
                </a:solidFill>
              </a:rPr>
              <a:t>Solution </a:t>
            </a:r>
            <a:r>
              <a:rPr sz="3600" spc="80" dirty="0">
                <a:solidFill>
                  <a:srgbClr val="FFFFFF"/>
                </a:solidFill>
              </a:rPr>
              <a:t>for</a:t>
            </a:r>
            <a:r>
              <a:rPr sz="3600" spc="10" dirty="0">
                <a:solidFill>
                  <a:srgbClr val="FFFFFF"/>
                </a:solidFill>
              </a:rPr>
              <a:t> </a:t>
            </a:r>
            <a:r>
              <a:rPr sz="3600" dirty="0">
                <a:solidFill>
                  <a:srgbClr val="FFFFFF"/>
                </a:solidFill>
              </a:rPr>
              <a:t>Water </a:t>
            </a:r>
            <a:r>
              <a:rPr sz="3600" spc="-10" dirty="0">
                <a:solidFill>
                  <a:srgbClr val="FFFFFF"/>
                </a:solidFill>
              </a:rPr>
              <a:t>Reuse</a:t>
            </a:r>
            <a:endParaRPr sz="36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pic>
        <p:nvPicPr>
          <p:cNvPr id="6" name="object 16">
            <a:extLst>
              <a:ext uri="{FF2B5EF4-FFF2-40B4-BE49-F238E27FC236}">
                <a16:creationId xmlns:a16="http://schemas.microsoft.com/office/drawing/2014/main" id="{226181AF-7D4E-B502-DF29-238C289EE7D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62960" y="2351532"/>
            <a:ext cx="968160" cy="1070897"/>
          </a:xfrm>
          <a:prstGeom prst="rect">
            <a:avLst/>
          </a:prstGeom>
        </p:spPr>
      </p:pic>
      <p:sp>
        <p:nvSpPr>
          <p:cNvPr id="7" name="object 13">
            <a:extLst>
              <a:ext uri="{FF2B5EF4-FFF2-40B4-BE49-F238E27FC236}">
                <a16:creationId xmlns:a16="http://schemas.microsoft.com/office/drawing/2014/main" id="{21A1093A-8824-76DE-F782-774D20549FB6}"/>
              </a:ext>
            </a:extLst>
          </p:cNvPr>
          <p:cNvSpPr txBox="1"/>
          <p:nvPr/>
        </p:nvSpPr>
        <p:spPr>
          <a:xfrm>
            <a:off x="8432322" y="3435572"/>
            <a:ext cx="18294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Arial Black"/>
                <a:cs typeface="Arial Black"/>
              </a:rPr>
              <a:t>SARASWAT</a:t>
            </a:r>
            <a:r>
              <a:rPr sz="1600" spc="-80" dirty="0">
                <a:latin typeface="Arial Black"/>
                <a:cs typeface="Arial Black"/>
              </a:rPr>
              <a:t> </a:t>
            </a:r>
            <a:r>
              <a:rPr sz="1600" spc="-25" dirty="0">
                <a:latin typeface="Arial Black"/>
                <a:cs typeface="Arial Black"/>
              </a:rPr>
              <a:t>DAS</a:t>
            </a:r>
            <a:endParaRPr sz="1600" dirty="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90642" y="2599436"/>
            <a:ext cx="2413635" cy="1854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Solution</a:t>
            </a:r>
          </a:p>
          <a:p>
            <a:pPr marL="12700" marR="5080" indent="140335" algn="ctr">
              <a:lnSpc>
                <a:spcPct val="100000"/>
              </a:lnSpc>
            </a:pPr>
            <a:r>
              <a:rPr spc="480" dirty="0"/>
              <a:t>&amp; </a:t>
            </a:r>
            <a:r>
              <a:rPr spc="-10" dirty="0"/>
              <a:t>Innovation</a:t>
            </a:r>
          </a:p>
        </p:txBody>
      </p:sp>
      <p:sp>
        <p:nvSpPr>
          <p:cNvPr id="3" name="object 3"/>
          <p:cNvSpPr/>
          <p:nvPr/>
        </p:nvSpPr>
        <p:spPr>
          <a:xfrm>
            <a:off x="8382000" y="2667000"/>
            <a:ext cx="119380" cy="1600200"/>
          </a:xfrm>
          <a:custGeom>
            <a:avLst/>
            <a:gdLst/>
            <a:ahLst/>
            <a:cxnLst/>
            <a:rect l="l" t="t" r="r" b="b"/>
            <a:pathLst>
              <a:path w="119379" h="1600200">
                <a:moveTo>
                  <a:pt x="118872" y="0"/>
                </a:moveTo>
                <a:lnTo>
                  <a:pt x="0" y="0"/>
                </a:lnTo>
                <a:lnTo>
                  <a:pt x="0" y="1600200"/>
                </a:lnTo>
                <a:lnTo>
                  <a:pt x="118872" y="1600200"/>
                </a:lnTo>
                <a:lnTo>
                  <a:pt x="118872" y="0"/>
                </a:lnTo>
                <a:close/>
              </a:path>
            </a:pathLst>
          </a:custGeom>
          <a:solidFill>
            <a:srgbClr val="1E2F4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0861547" y="6100571"/>
            <a:ext cx="1330960" cy="757555"/>
            <a:chOff x="10861547" y="6100571"/>
            <a:chExt cx="1330960" cy="757555"/>
          </a:xfrm>
        </p:grpSpPr>
        <p:sp>
          <p:nvSpPr>
            <p:cNvPr id="5" name="object 5"/>
            <p:cNvSpPr/>
            <p:nvPr/>
          </p:nvSpPr>
          <p:spPr>
            <a:xfrm>
              <a:off x="11277599" y="6405371"/>
              <a:ext cx="914400" cy="452755"/>
            </a:xfrm>
            <a:custGeom>
              <a:avLst/>
              <a:gdLst/>
              <a:ahLst/>
              <a:cxnLst/>
              <a:rect l="l" t="t" r="r" b="b"/>
              <a:pathLst>
                <a:path w="914400" h="452754">
                  <a:moveTo>
                    <a:pt x="914400" y="0"/>
                  </a:moveTo>
                  <a:lnTo>
                    <a:pt x="0" y="0"/>
                  </a:lnTo>
                  <a:lnTo>
                    <a:pt x="0" y="452627"/>
                  </a:lnTo>
                  <a:lnTo>
                    <a:pt x="914400" y="452627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0252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861547" y="6100571"/>
              <a:ext cx="416559" cy="304800"/>
            </a:xfrm>
            <a:custGeom>
              <a:avLst/>
              <a:gdLst/>
              <a:ahLst/>
              <a:cxnLst/>
              <a:rect l="l" t="t" r="r" b="b"/>
              <a:pathLst>
                <a:path w="416559" h="304800">
                  <a:moveTo>
                    <a:pt x="416051" y="0"/>
                  </a:moveTo>
                  <a:lnTo>
                    <a:pt x="0" y="0"/>
                  </a:lnTo>
                  <a:lnTo>
                    <a:pt x="0" y="304799"/>
                  </a:lnTo>
                  <a:lnTo>
                    <a:pt x="416051" y="304799"/>
                  </a:lnTo>
                  <a:lnTo>
                    <a:pt x="416051" y="0"/>
                  </a:lnTo>
                  <a:close/>
                </a:path>
              </a:pathLst>
            </a:custGeom>
            <a:solidFill>
              <a:srgbClr val="025E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0" y="3047"/>
            <a:ext cx="1309370" cy="782320"/>
            <a:chOff x="0" y="3047"/>
            <a:chExt cx="1309370" cy="782320"/>
          </a:xfrm>
        </p:grpSpPr>
        <p:sp>
          <p:nvSpPr>
            <p:cNvPr id="8" name="object 8"/>
            <p:cNvSpPr/>
            <p:nvPr/>
          </p:nvSpPr>
          <p:spPr>
            <a:xfrm>
              <a:off x="394715" y="307847"/>
              <a:ext cx="914400" cy="477520"/>
            </a:xfrm>
            <a:custGeom>
              <a:avLst/>
              <a:gdLst/>
              <a:ahLst/>
              <a:cxnLst/>
              <a:rect l="l" t="t" r="r" b="b"/>
              <a:pathLst>
                <a:path w="914400" h="477520">
                  <a:moveTo>
                    <a:pt x="914400" y="0"/>
                  </a:moveTo>
                  <a:lnTo>
                    <a:pt x="0" y="0"/>
                  </a:lnTo>
                  <a:lnTo>
                    <a:pt x="0" y="477012"/>
                  </a:lnTo>
                  <a:lnTo>
                    <a:pt x="914400" y="477012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0252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3047"/>
              <a:ext cx="394970" cy="304800"/>
            </a:xfrm>
            <a:custGeom>
              <a:avLst/>
              <a:gdLst/>
              <a:ahLst/>
              <a:cxnLst/>
              <a:rect l="l" t="t" r="r" b="b"/>
              <a:pathLst>
                <a:path w="394970" h="304800">
                  <a:moveTo>
                    <a:pt x="394715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94715" y="304800"/>
                  </a:lnTo>
                  <a:lnTo>
                    <a:pt x="394715" y="0"/>
                  </a:lnTo>
                  <a:close/>
                </a:path>
              </a:pathLst>
            </a:custGeom>
            <a:solidFill>
              <a:srgbClr val="025E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3691128" y="2747772"/>
            <a:ext cx="119380" cy="1600200"/>
          </a:xfrm>
          <a:custGeom>
            <a:avLst/>
            <a:gdLst/>
            <a:ahLst/>
            <a:cxnLst/>
            <a:rect l="l" t="t" r="r" b="b"/>
            <a:pathLst>
              <a:path w="119379" h="1600200">
                <a:moveTo>
                  <a:pt x="118872" y="0"/>
                </a:moveTo>
                <a:lnTo>
                  <a:pt x="0" y="0"/>
                </a:lnTo>
                <a:lnTo>
                  <a:pt x="0" y="1600200"/>
                </a:lnTo>
                <a:lnTo>
                  <a:pt x="118872" y="1600200"/>
                </a:lnTo>
                <a:lnTo>
                  <a:pt x="118872" y="0"/>
                </a:lnTo>
                <a:close/>
              </a:path>
            </a:pathLst>
          </a:custGeom>
          <a:solidFill>
            <a:srgbClr val="1E2F4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28788" y="3273552"/>
            <a:ext cx="4093463" cy="296722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65007" y="902208"/>
            <a:ext cx="3764279" cy="190347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390378" y="754761"/>
            <a:ext cx="12484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"/>
                <a:cs typeface="Arial"/>
              </a:rPr>
              <a:t>2-D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-105" dirty="0">
                <a:latin typeface="Arial"/>
                <a:cs typeface="Arial"/>
              </a:rPr>
              <a:t>REPRESENTATION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34045" y="2884231"/>
            <a:ext cx="4108450" cy="56261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  <a:tabLst>
                <a:tab pos="4095115" algn="l"/>
              </a:tabLst>
            </a:pPr>
            <a:r>
              <a:rPr sz="1400" u="sng" spc="-100" dirty="0">
                <a:solidFill>
                  <a:srgbClr val="0D0D0D"/>
                </a:solidFill>
                <a:uFill>
                  <a:solidFill>
                    <a:srgbClr val="D9D4A7"/>
                  </a:solidFill>
                </a:uFill>
                <a:latin typeface="Arial"/>
                <a:cs typeface="Arial"/>
              </a:rPr>
              <a:t>GRAY</a:t>
            </a:r>
            <a:r>
              <a:rPr sz="1400" u="sng" spc="30" dirty="0">
                <a:solidFill>
                  <a:srgbClr val="0D0D0D"/>
                </a:solidFill>
                <a:uFill>
                  <a:solidFill>
                    <a:srgbClr val="D9D4A7"/>
                  </a:solidFill>
                </a:uFill>
                <a:latin typeface="Arial"/>
                <a:cs typeface="Arial"/>
              </a:rPr>
              <a:t> </a:t>
            </a:r>
            <a:r>
              <a:rPr sz="1400" u="sng" spc="-90" dirty="0">
                <a:solidFill>
                  <a:srgbClr val="0D0D0D"/>
                </a:solidFill>
                <a:uFill>
                  <a:solidFill>
                    <a:srgbClr val="D9D4A7"/>
                  </a:solidFill>
                </a:uFill>
                <a:latin typeface="Arial"/>
                <a:cs typeface="Arial"/>
              </a:rPr>
              <a:t>WATER</a:t>
            </a:r>
            <a:r>
              <a:rPr sz="1400" u="sng" spc="55" dirty="0">
                <a:solidFill>
                  <a:srgbClr val="0D0D0D"/>
                </a:solidFill>
                <a:uFill>
                  <a:solidFill>
                    <a:srgbClr val="D9D4A7"/>
                  </a:solidFill>
                </a:uFill>
                <a:latin typeface="Arial"/>
                <a:cs typeface="Arial"/>
              </a:rPr>
              <a:t> </a:t>
            </a:r>
            <a:r>
              <a:rPr sz="1400" u="sng" spc="-35" dirty="0">
                <a:solidFill>
                  <a:srgbClr val="0D0D0D"/>
                </a:solidFill>
                <a:uFill>
                  <a:solidFill>
                    <a:srgbClr val="D9D4A7"/>
                  </a:solidFill>
                </a:uFill>
                <a:latin typeface="Arial"/>
                <a:cs typeface="Arial"/>
              </a:rPr>
              <a:t>TREATEMENT(FILTRATION</a:t>
            </a:r>
            <a:r>
              <a:rPr sz="1400" u="sng" spc="50" dirty="0">
                <a:solidFill>
                  <a:srgbClr val="0D0D0D"/>
                </a:solidFill>
                <a:uFill>
                  <a:solidFill>
                    <a:srgbClr val="D9D4A7"/>
                  </a:solidFill>
                </a:uFill>
                <a:latin typeface="Arial"/>
                <a:cs typeface="Arial"/>
              </a:rPr>
              <a:t> </a:t>
            </a:r>
            <a:r>
              <a:rPr sz="1400" u="sng" spc="-10" dirty="0">
                <a:solidFill>
                  <a:srgbClr val="0D0D0D"/>
                </a:solidFill>
                <a:uFill>
                  <a:solidFill>
                    <a:srgbClr val="D9D4A7"/>
                  </a:solidFill>
                </a:uFill>
                <a:latin typeface="Arial"/>
                <a:cs typeface="Arial"/>
              </a:rPr>
              <a:t>UNIT)</a:t>
            </a:r>
            <a:r>
              <a:rPr sz="1400" u="sng" dirty="0">
                <a:solidFill>
                  <a:srgbClr val="0D0D0D"/>
                </a:solidFill>
                <a:uFill>
                  <a:solidFill>
                    <a:srgbClr val="D9D4A7"/>
                  </a:solidFill>
                </a:uFill>
                <a:latin typeface="Arial"/>
                <a:cs typeface="Arial"/>
              </a:rPr>
              <a:t>	</a:t>
            </a:r>
            <a:endParaRPr sz="1400">
              <a:latin typeface="Arial"/>
              <a:cs typeface="Arial"/>
            </a:endParaRPr>
          </a:p>
          <a:p>
            <a:pPr marL="2668905">
              <a:lnSpc>
                <a:spcPct val="100000"/>
              </a:lnSpc>
              <a:spcBef>
                <a:spcPts val="555"/>
              </a:spcBef>
            </a:pPr>
            <a:r>
              <a:rPr sz="1000" dirty="0">
                <a:latin typeface="Arial"/>
                <a:cs typeface="Arial"/>
              </a:rPr>
              <a:t>3-D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45" dirty="0">
                <a:latin typeface="Arial"/>
                <a:cs typeface="Arial"/>
              </a:rPr>
              <a:t>REPRESENTATION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16316" y="399415"/>
            <a:ext cx="30581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65" dirty="0">
                <a:solidFill>
                  <a:srgbClr val="1E2F40"/>
                </a:solidFill>
                <a:latin typeface="Arial"/>
                <a:cs typeface="Arial"/>
              </a:rPr>
              <a:t>Aquafy</a:t>
            </a:r>
            <a:r>
              <a:rPr sz="1600" spc="-85" dirty="0">
                <a:solidFill>
                  <a:srgbClr val="1E2F40"/>
                </a:solidFill>
                <a:latin typeface="Arial"/>
                <a:cs typeface="Arial"/>
              </a:rPr>
              <a:t> </a:t>
            </a:r>
            <a:r>
              <a:rPr sz="1600" spc="-60" dirty="0">
                <a:solidFill>
                  <a:srgbClr val="1E2F40"/>
                </a:solidFill>
                <a:latin typeface="Arial"/>
                <a:cs typeface="Arial"/>
              </a:rPr>
              <a:t>Grey</a:t>
            </a:r>
            <a:r>
              <a:rPr sz="1600" spc="-35" dirty="0">
                <a:solidFill>
                  <a:srgbClr val="1E2F4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1E2F40"/>
                </a:solidFill>
                <a:latin typeface="Arial"/>
                <a:cs typeface="Arial"/>
              </a:rPr>
              <a:t>Water</a:t>
            </a:r>
            <a:r>
              <a:rPr sz="1600" spc="-35" dirty="0">
                <a:solidFill>
                  <a:srgbClr val="1E2F40"/>
                </a:solidFill>
                <a:latin typeface="Arial"/>
                <a:cs typeface="Arial"/>
              </a:rPr>
              <a:t> </a:t>
            </a:r>
            <a:r>
              <a:rPr sz="1600" spc="-40" dirty="0">
                <a:solidFill>
                  <a:srgbClr val="1E2F40"/>
                </a:solidFill>
                <a:latin typeface="Arial"/>
                <a:cs typeface="Arial"/>
              </a:rPr>
              <a:t>Treatment</a:t>
            </a:r>
            <a:r>
              <a:rPr sz="1600" spc="-105" dirty="0">
                <a:solidFill>
                  <a:srgbClr val="1E2F40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1E2F40"/>
                </a:solidFill>
                <a:latin typeface="Arial"/>
                <a:cs typeface="Arial"/>
              </a:rPr>
              <a:t>Unit.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53105" y="5867806"/>
            <a:ext cx="31229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75" dirty="0">
                <a:latin typeface="Arial"/>
                <a:cs typeface="Arial"/>
              </a:rPr>
              <a:t>WATER</a:t>
            </a:r>
            <a:r>
              <a:rPr sz="2000" spc="45" dirty="0">
                <a:latin typeface="Arial"/>
                <a:cs typeface="Arial"/>
              </a:rPr>
              <a:t> </a:t>
            </a:r>
            <a:r>
              <a:rPr sz="2000" spc="-180" dirty="0">
                <a:latin typeface="Arial"/>
                <a:cs typeface="Arial"/>
              </a:rPr>
              <a:t>TREATEMENT</a:t>
            </a:r>
            <a:r>
              <a:rPr sz="2000" spc="75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PLAN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6050" y="222250"/>
            <a:ext cx="11887835" cy="6413500"/>
            <a:chOff x="146050" y="222250"/>
            <a:chExt cx="11887835" cy="641350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747" y="533400"/>
              <a:ext cx="7286244" cy="534162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626095" y="714755"/>
              <a:ext cx="4069715" cy="0"/>
            </a:xfrm>
            <a:custGeom>
              <a:avLst/>
              <a:gdLst/>
              <a:ahLst/>
              <a:cxnLst/>
              <a:rect l="l" t="t" r="r" b="b"/>
              <a:pathLst>
                <a:path w="4069715">
                  <a:moveTo>
                    <a:pt x="0" y="0"/>
                  </a:moveTo>
                  <a:lnTo>
                    <a:pt x="4069333" y="0"/>
                  </a:lnTo>
                </a:path>
              </a:pathLst>
            </a:custGeom>
            <a:ln w="9525">
              <a:solidFill>
                <a:srgbClr val="D9D4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2400" y="228600"/>
              <a:ext cx="11875135" cy="6400800"/>
            </a:xfrm>
            <a:custGeom>
              <a:avLst/>
              <a:gdLst/>
              <a:ahLst/>
              <a:cxnLst/>
              <a:rect l="l" t="t" r="r" b="b"/>
              <a:pathLst>
                <a:path w="11875135" h="6400800">
                  <a:moveTo>
                    <a:pt x="0" y="6400800"/>
                  </a:moveTo>
                  <a:lnTo>
                    <a:pt x="11875008" y="6400800"/>
                  </a:lnTo>
                  <a:lnTo>
                    <a:pt x="11875008" y="0"/>
                  </a:lnTo>
                  <a:lnTo>
                    <a:pt x="0" y="0"/>
                  </a:lnTo>
                  <a:lnTo>
                    <a:pt x="0" y="6400800"/>
                  </a:lnTo>
                  <a:close/>
                </a:path>
              </a:pathLst>
            </a:custGeom>
            <a:ln w="12700">
              <a:solidFill>
                <a:srgbClr val="D9D4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39761" y="762762"/>
            <a:ext cx="2228215" cy="4663440"/>
          </a:xfrm>
          <a:custGeom>
            <a:avLst/>
            <a:gdLst/>
            <a:ahLst/>
            <a:cxnLst/>
            <a:rect l="l" t="t" r="r" b="b"/>
            <a:pathLst>
              <a:path w="2228215" h="4663440">
                <a:moveTo>
                  <a:pt x="0" y="4663440"/>
                </a:moveTo>
                <a:lnTo>
                  <a:pt x="2228088" y="4663440"/>
                </a:lnTo>
                <a:lnTo>
                  <a:pt x="2228088" y="0"/>
                </a:lnTo>
                <a:lnTo>
                  <a:pt x="0" y="0"/>
                </a:lnTo>
                <a:lnTo>
                  <a:pt x="0" y="4663440"/>
                </a:lnTo>
                <a:close/>
              </a:path>
            </a:pathLst>
          </a:custGeom>
          <a:ln w="25400">
            <a:solidFill>
              <a:srgbClr val="375F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83658" y="762762"/>
            <a:ext cx="2086610" cy="4663440"/>
          </a:xfrm>
          <a:custGeom>
            <a:avLst/>
            <a:gdLst/>
            <a:ahLst/>
            <a:cxnLst/>
            <a:rect l="l" t="t" r="r" b="b"/>
            <a:pathLst>
              <a:path w="2086609" h="4663440">
                <a:moveTo>
                  <a:pt x="0" y="4663440"/>
                </a:moveTo>
                <a:lnTo>
                  <a:pt x="2086356" y="4663440"/>
                </a:lnTo>
                <a:lnTo>
                  <a:pt x="2086356" y="0"/>
                </a:lnTo>
                <a:lnTo>
                  <a:pt x="0" y="0"/>
                </a:lnTo>
                <a:lnTo>
                  <a:pt x="0" y="4663440"/>
                </a:lnTo>
                <a:close/>
              </a:path>
            </a:pathLst>
          </a:custGeom>
          <a:ln w="25400">
            <a:solidFill>
              <a:srgbClr val="375F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699257" y="750062"/>
            <a:ext cx="1927860" cy="4688840"/>
            <a:chOff x="2699257" y="750062"/>
            <a:chExt cx="1927860" cy="4688840"/>
          </a:xfrm>
        </p:grpSpPr>
        <p:sp>
          <p:nvSpPr>
            <p:cNvPr id="5" name="object 5"/>
            <p:cNvSpPr/>
            <p:nvPr/>
          </p:nvSpPr>
          <p:spPr>
            <a:xfrm>
              <a:off x="2711957" y="762762"/>
              <a:ext cx="1902460" cy="4663440"/>
            </a:xfrm>
            <a:custGeom>
              <a:avLst/>
              <a:gdLst/>
              <a:ahLst/>
              <a:cxnLst/>
              <a:rect l="l" t="t" r="r" b="b"/>
              <a:pathLst>
                <a:path w="1902460" h="4663440">
                  <a:moveTo>
                    <a:pt x="0" y="4663440"/>
                  </a:moveTo>
                  <a:lnTo>
                    <a:pt x="1901951" y="4663440"/>
                  </a:lnTo>
                  <a:lnTo>
                    <a:pt x="1901951" y="0"/>
                  </a:lnTo>
                  <a:lnTo>
                    <a:pt x="0" y="0"/>
                  </a:lnTo>
                  <a:lnTo>
                    <a:pt x="0" y="4663440"/>
                  </a:lnTo>
                  <a:close/>
                </a:path>
              </a:pathLst>
            </a:custGeom>
            <a:ln w="25400">
              <a:solidFill>
                <a:srgbClr val="1C33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9691" y="990008"/>
              <a:ext cx="1659635" cy="2057991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63667" y="891539"/>
            <a:ext cx="1921764" cy="222504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40168" y="990008"/>
            <a:ext cx="1923287" cy="205799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13888" y="3201923"/>
            <a:ext cx="1470660" cy="2068067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4191000" y="5774435"/>
            <a:ext cx="3962400" cy="524510"/>
          </a:xfrm>
          <a:custGeom>
            <a:avLst/>
            <a:gdLst/>
            <a:ahLst/>
            <a:cxnLst/>
            <a:rect l="l" t="t" r="r" b="b"/>
            <a:pathLst>
              <a:path w="3962400" h="524510">
                <a:moveTo>
                  <a:pt x="0" y="524255"/>
                </a:moveTo>
                <a:lnTo>
                  <a:pt x="3962400" y="524255"/>
                </a:lnTo>
                <a:lnTo>
                  <a:pt x="3962400" y="0"/>
                </a:lnTo>
                <a:lnTo>
                  <a:pt x="0" y="0"/>
                </a:lnTo>
                <a:lnTo>
                  <a:pt x="0" y="524255"/>
                </a:lnTo>
                <a:close/>
              </a:path>
            </a:pathLst>
          </a:custGeom>
          <a:ln w="952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81321" y="5799835"/>
            <a:ext cx="33820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1E2F40"/>
                </a:solidFill>
                <a:latin typeface="Arial"/>
                <a:cs typeface="Arial"/>
              </a:rPr>
              <a:t>Filtration</a:t>
            </a:r>
            <a:r>
              <a:rPr sz="2800" spc="95" dirty="0">
                <a:solidFill>
                  <a:srgbClr val="1E2F4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E2F40"/>
                </a:solidFill>
                <a:latin typeface="Arial"/>
                <a:cs typeface="Arial"/>
              </a:rPr>
              <a:t>Unit</a:t>
            </a:r>
            <a:r>
              <a:rPr sz="2800" spc="100" dirty="0">
                <a:solidFill>
                  <a:srgbClr val="1E2F40"/>
                </a:solidFill>
                <a:latin typeface="Arial"/>
                <a:cs typeface="Arial"/>
              </a:rPr>
              <a:t> </a:t>
            </a:r>
            <a:r>
              <a:rPr sz="2800" spc="-65" dirty="0">
                <a:solidFill>
                  <a:srgbClr val="1E2F40"/>
                </a:solidFill>
                <a:latin typeface="Arial"/>
                <a:cs typeface="Arial"/>
              </a:rPr>
              <a:t>System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3047"/>
            <a:ext cx="12192000" cy="6855459"/>
            <a:chOff x="0" y="3047"/>
            <a:chExt cx="12192000" cy="6855459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10912" y="3188208"/>
              <a:ext cx="1828799" cy="20955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40167" y="3201924"/>
              <a:ext cx="1923287" cy="206806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04800" y="304800"/>
              <a:ext cx="11490960" cy="6247130"/>
            </a:xfrm>
            <a:custGeom>
              <a:avLst/>
              <a:gdLst/>
              <a:ahLst/>
              <a:cxnLst/>
              <a:rect l="l" t="t" r="r" b="b"/>
              <a:pathLst>
                <a:path w="11490960" h="6247130">
                  <a:moveTo>
                    <a:pt x="0" y="6246876"/>
                  </a:moveTo>
                  <a:lnTo>
                    <a:pt x="11490960" y="6246876"/>
                  </a:lnTo>
                  <a:lnTo>
                    <a:pt x="11490960" y="0"/>
                  </a:lnTo>
                  <a:lnTo>
                    <a:pt x="0" y="0"/>
                  </a:lnTo>
                  <a:lnTo>
                    <a:pt x="0" y="6246876"/>
                  </a:lnTo>
                  <a:close/>
                </a:path>
              </a:pathLst>
            </a:custGeom>
            <a:ln w="12700">
              <a:solidFill>
                <a:srgbClr val="D9D4A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4800" y="306323"/>
              <a:ext cx="914400" cy="477520"/>
            </a:xfrm>
            <a:custGeom>
              <a:avLst/>
              <a:gdLst/>
              <a:ahLst/>
              <a:cxnLst/>
              <a:rect l="l" t="t" r="r" b="b"/>
              <a:pathLst>
                <a:path w="914400" h="477520">
                  <a:moveTo>
                    <a:pt x="914400" y="0"/>
                  </a:moveTo>
                  <a:lnTo>
                    <a:pt x="0" y="0"/>
                  </a:lnTo>
                  <a:lnTo>
                    <a:pt x="0" y="477012"/>
                  </a:lnTo>
                  <a:lnTo>
                    <a:pt x="914400" y="477012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0252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0" y="3047"/>
              <a:ext cx="394970" cy="304800"/>
            </a:xfrm>
            <a:custGeom>
              <a:avLst/>
              <a:gdLst/>
              <a:ahLst/>
              <a:cxnLst/>
              <a:rect l="l" t="t" r="r" b="b"/>
              <a:pathLst>
                <a:path w="394970" h="304800">
                  <a:moveTo>
                    <a:pt x="394715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94715" y="304800"/>
                  </a:lnTo>
                  <a:lnTo>
                    <a:pt x="394715" y="0"/>
                  </a:lnTo>
                  <a:close/>
                </a:path>
              </a:pathLst>
            </a:custGeom>
            <a:solidFill>
              <a:srgbClr val="025E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872216" y="6074663"/>
              <a:ext cx="914400" cy="477520"/>
            </a:xfrm>
            <a:custGeom>
              <a:avLst/>
              <a:gdLst/>
              <a:ahLst/>
              <a:cxnLst/>
              <a:rect l="l" t="t" r="r" b="b"/>
              <a:pathLst>
                <a:path w="914400" h="477520">
                  <a:moveTo>
                    <a:pt x="914400" y="0"/>
                  </a:moveTo>
                  <a:lnTo>
                    <a:pt x="0" y="0"/>
                  </a:lnTo>
                  <a:lnTo>
                    <a:pt x="0" y="477012"/>
                  </a:lnTo>
                  <a:lnTo>
                    <a:pt x="914400" y="477012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0252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775948" y="6553199"/>
              <a:ext cx="416559" cy="304800"/>
            </a:xfrm>
            <a:custGeom>
              <a:avLst/>
              <a:gdLst/>
              <a:ahLst/>
              <a:cxnLst/>
              <a:rect l="l" t="t" r="r" b="b"/>
              <a:pathLst>
                <a:path w="416559" h="304800">
                  <a:moveTo>
                    <a:pt x="416051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416051" y="304800"/>
                  </a:lnTo>
                  <a:lnTo>
                    <a:pt x="416051" y="0"/>
                  </a:lnTo>
                  <a:close/>
                </a:path>
              </a:pathLst>
            </a:custGeom>
            <a:solidFill>
              <a:srgbClr val="025E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43400" y="1423669"/>
            <a:ext cx="3886200" cy="3938270"/>
            <a:chOff x="4343400" y="1423669"/>
            <a:chExt cx="3886200" cy="3938270"/>
          </a:xfrm>
        </p:grpSpPr>
        <p:sp>
          <p:nvSpPr>
            <p:cNvPr id="3" name="object 3"/>
            <p:cNvSpPr/>
            <p:nvPr/>
          </p:nvSpPr>
          <p:spPr>
            <a:xfrm>
              <a:off x="4343400" y="1475231"/>
              <a:ext cx="3886200" cy="3886200"/>
            </a:xfrm>
            <a:custGeom>
              <a:avLst/>
              <a:gdLst/>
              <a:ahLst/>
              <a:cxnLst/>
              <a:rect l="l" t="t" r="r" b="b"/>
              <a:pathLst>
                <a:path w="3886200" h="3886200">
                  <a:moveTo>
                    <a:pt x="1943100" y="0"/>
                  </a:moveTo>
                  <a:lnTo>
                    <a:pt x="1894462" y="596"/>
                  </a:lnTo>
                  <a:lnTo>
                    <a:pt x="1846119" y="2378"/>
                  </a:lnTo>
                  <a:lnTo>
                    <a:pt x="1798083" y="5329"/>
                  </a:lnTo>
                  <a:lnTo>
                    <a:pt x="1750369" y="9437"/>
                  </a:lnTo>
                  <a:lnTo>
                    <a:pt x="1702990" y="14688"/>
                  </a:lnTo>
                  <a:lnTo>
                    <a:pt x="1655961" y="21068"/>
                  </a:lnTo>
                  <a:lnTo>
                    <a:pt x="1609295" y="28562"/>
                  </a:lnTo>
                  <a:lnTo>
                    <a:pt x="1563007" y="37157"/>
                  </a:lnTo>
                  <a:lnTo>
                    <a:pt x="1517110" y="46839"/>
                  </a:lnTo>
                  <a:lnTo>
                    <a:pt x="1471618" y="57594"/>
                  </a:lnTo>
                  <a:lnTo>
                    <a:pt x="1426545" y="69409"/>
                  </a:lnTo>
                  <a:lnTo>
                    <a:pt x="1381905" y="82268"/>
                  </a:lnTo>
                  <a:lnTo>
                    <a:pt x="1337711" y="96159"/>
                  </a:lnTo>
                  <a:lnTo>
                    <a:pt x="1293979" y="111067"/>
                  </a:lnTo>
                  <a:lnTo>
                    <a:pt x="1250721" y="126979"/>
                  </a:lnTo>
                  <a:lnTo>
                    <a:pt x="1207952" y="143880"/>
                  </a:lnTo>
                  <a:lnTo>
                    <a:pt x="1165685" y="161757"/>
                  </a:lnTo>
                  <a:lnTo>
                    <a:pt x="1123935" y="180595"/>
                  </a:lnTo>
                  <a:lnTo>
                    <a:pt x="1082715" y="200382"/>
                  </a:lnTo>
                  <a:lnTo>
                    <a:pt x="1042040" y="221102"/>
                  </a:lnTo>
                  <a:lnTo>
                    <a:pt x="1001923" y="242742"/>
                  </a:lnTo>
                  <a:lnTo>
                    <a:pt x="962377" y="265288"/>
                  </a:lnTo>
                  <a:lnTo>
                    <a:pt x="923418" y="288727"/>
                  </a:lnTo>
                  <a:lnTo>
                    <a:pt x="885059" y="313044"/>
                  </a:lnTo>
                  <a:lnTo>
                    <a:pt x="847313" y="338225"/>
                  </a:lnTo>
                  <a:lnTo>
                    <a:pt x="810196" y="364256"/>
                  </a:lnTo>
                  <a:lnTo>
                    <a:pt x="773720" y="391124"/>
                  </a:lnTo>
                  <a:lnTo>
                    <a:pt x="737899" y="418814"/>
                  </a:lnTo>
                  <a:lnTo>
                    <a:pt x="702748" y="447313"/>
                  </a:lnTo>
                  <a:lnTo>
                    <a:pt x="668281" y="476607"/>
                  </a:lnTo>
                  <a:lnTo>
                    <a:pt x="634511" y="506682"/>
                  </a:lnTo>
                  <a:lnTo>
                    <a:pt x="601452" y="537524"/>
                  </a:lnTo>
                  <a:lnTo>
                    <a:pt x="569118" y="569118"/>
                  </a:lnTo>
                  <a:lnTo>
                    <a:pt x="537524" y="601452"/>
                  </a:lnTo>
                  <a:lnTo>
                    <a:pt x="506682" y="634511"/>
                  </a:lnTo>
                  <a:lnTo>
                    <a:pt x="476607" y="668281"/>
                  </a:lnTo>
                  <a:lnTo>
                    <a:pt x="447313" y="702748"/>
                  </a:lnTo>
                  <a:lnTo>
                    <a:pt x="418814" y="737899"/>
                  </a:lnTo>
                  <a:lnTo>
                    <a:pt x="391124" y="773720"/>
                  </a:lnTo>
                  <a:lnTo>
                    <a:pt x="364256" y="810196"/>
                  </a:lnTo>
                  <a:lnTo>
                    <a:pt x="338225" y="847313"/>
                  </a:lnTo>
                  <a:lnTo>
                    <a:pt x="313044" y="885059"/>
                  </a:lnTo>
                  <a:lnTo>
                    <a:pt x="288727" y="923418"/>
                  </a:lnTo>
                  <a:lnTo>
                    <a:pt x="265288" y="962377"/>
                  </a:lnTo>
                  <a:lnTo>
                    <a:pt x="242742" y="1001923"/>
                  </a:lnTo>
                  <a:lnTo>
                    <a:pt x="221102" y="1042040"/>
                  </a:lnTo>
                  <a:lnTo>
                    <a:pt x="200382" y="1082715"/>
                  </a:lnTo>
                  <a:lnTo>
                    <a:pt x="180595" y="1123935"/>
                  </a:lnTo>
                  <a:lnTo>
                    <a:pt x="161757" y="1165685"/>
                  </a:lnTo>
                  <a:lnTo>
                    <a:pt x="143880" y="1207952"/>
                  </a:lnTo>
                  <a:lnTo>
                    <a:pt x="126979" y="1250721"/>
                  </a:lnTo>
                  <a:lnTo>
                    <a:pt x="111067" y="1293979"/>
                  </a:lnTo>
                  <a:lnTo>
                    <a:pt x="96159" y="1337711"/>
                  </a:lnTo>
                  <a:lnTo>
                    <a:pt x="82268" y="1381905"/>
                  </a:lnTo>
                  <a:lnTo>
                    <a:pt x="69409" y="1426545"/>
                  </a:lnTo>
                  <a:lnTo>
                    <a:pt x="57594" y="1471618"/>
                  </a:lnTo>
                  <a:lnTo>
                    <a:pt x="46839" y="1517110"/>
                  </a:lnTo>
                  <a:lnTo>
                    <a:pt x="37157" y="1563007"/>
                  </a:lnTo>
                  <a:lnTo>
                    <a:pt x="28562" y="1609295"/>
                  </a:lnTo>
                  <a:lnTo>
                    <a:pt x="21068" y="1655961"/>
                  </a:lnTo>
                  <a:lnTo>
                    <a:pt x="14688" y="1702990"/>
                  </a:lnTo>
                  <a:lnTo>
                    <a:pt x="9437" y="1750369"/>
                  </a:lnTo>
                  <a:lnTo>
                    <a:pt x="5329" y="1798083"/>
                  </a:lnTo>
                  <a:lnTo>
                    <a:pt x="2378" y="1846119"/>
                  </a:lnTo>
                  <a:lnTo>
                    <a:pt x="596" y="1894462"/>
                  </a:lnTo>
                  <a:lnTo>
                    <a:pt x="0" y="1943100"/>
                  </a:lnTo>
                  <a:lnTo>
                    <a:pt x="596" y="1991737"/>
                  </a:lnTo>
                  <a:lnTo>
                    <a:pt x="2378" y="2040080"/>
                  </a:lnTo>
                  <a:lnTo>
                    <a:pt x="5329" y="2088116"/>
                  </a:lnTo>
                  <a:lnTo>
                    <a:pt x="9437" y="2135830"/>
                  </a:lnTo>
                  <a:lnTo>
                    <a:pt x="14688" y="2183209"/>
                  </a:lnTo>
                  <a:lnTo>
                    <a:pt x="21068" y="2230238"/>
                  </a:lnTo>
                  <a:lnTo>
                    <a:pt x="28562" y="2276904"/>
                  </a:lnTo>
                  <a:lnTo>
                    <a:pt x="37157" y="2323192"/>
                  </a:lnTo>
                  <a:lnTo>
                    <a:pt x="46839" y="2369089"/>
                  </a:lnTo>
                  <a:lnTo>
                    <a:pt x="57594" y="2414581"/>
                  </a:lnTo>
                  <a:lnTo>
                    <a:pt x="69409" y="2459654"/>
                  </a:lnTo>
                  <a:lnTo>
                    <a:pt x="82268" y="2504294"/>
                  </a:lnTo>
                  <a:lnTo>
                    <a:pt x="96159" y="2548488"/>
                  </a:lnTo>
                  <a:lnTo>
                    <a:pt x="111067" y="2592220"/>
                  </a:lnTo>
                  <a:lnTo>
                    <a:pt x="126979" y="2635478"/>
                  </a:lnTo>
                  <a:lnTo>
                    <a:pt x="143880" y="2678247"/>
                  </a:lnTo>
                  <a:lnTo>
                    <a:pt x="161757" y="2720514"/>
                  </a:lnTo>
                  <a:lnTo>
                    <a:pt x="180595" y="2762264"/>
                  </a:lnTo>
                  <a:lnTo>
                    <a:pt x="200382" y="2803484"/>
                  </a:lnTo>
                  <a:lnTo>
                    <a:pt x="221102" y="2844159"/>
                  </a:lnTo>
                  <a:lnTo>
                    <a:pt x="242742" y="2884276"/>
                  </a:lnTo>
                  <a:lnTo>
                    <a:pt x="265288" y="2923822"/>
                  </a:lnTo>
                  <a:lnTo>
                    <a:pt x="288727" y="2962781"/>
                  </a:lnTo>
                  <a:lnTo>
                    <a:pt x="313044" y="3001140"/>
                  </a:lnTo>
                  <a:lnTo>
                    <a:pt x="338225" y="3038886"/>
                  </a:lnTo>
                  <a:lnTo>
                    <a:pt x="364256" y="3076003"/>
                  </a:lnTo>
                  <a:lnTo>
                    <a:pt x="391124" y="3112479"/>
                  </a:lnTo>
                  <a:lnTo>
                    <a:pt x="418814" y="3148300"/>
                  </a:lnTo>
                  <a:lnTo>
                    <a:pt x="447313" y="3183451"/>
                  </a:lnTo>
                  <a:lnTo>
                    <a:pt x="476607" y="3217918"/>
                  </a:lnTo>
                  <a:lnTo>
                    <a:pt x="506682" y="3251688"/>
                  </a:lnTo>
                  <a:lnTo>
                    <a:pt x="537524" y="3284747"/>
                  </a:lnTo>
                  <a:lnTo>
                    <a:pt x="569118" y="3317081"/>
                  </a:lnTo>
                  <a:lnTo>
                    <a:pt x="601452" y="3348675"/>
                  </a:lnTo>
                  <a:lnTo>
                    <a:pt x="634511" y="3379517"/>
                  </a:lnTo>
                  <a:lnTo>
                    <a:pt x="668281" y="3409592"/>
                  </a:lnTo>
                  <a:lnTo>
                    <a:pt x="702748" y="3438886"/>
                  </a:lnTo>
                  <a:lnTo>
                    <a:pt x="737899" y="3467385"/>
                  </a:lnTo>
                  <a:lnTo>
                    <a:pt x="773720" y="3495075"/>
                  </a:lnTo>
                  <a:lnTo>
                    <a:pt x="810196" y="3521943"/>
                  </a:lnTo>
                  <a:lnTo>
                    <a:pt x="847313" y="3547974"/>
                  </a:lnTo>
                  <a:lnTo>
                    <a:pt x="885059" y="3573155"/>
                  </a:lnTo>
                  <a:lnTo>
                    <a:pt x="923418" y="3597472"/>
                  </a:lnTo>
                  <a:lnTo>
                    <a:pt x="962377" y="3620911"/>
                  </a:lnTo>
                  <a:lnTo>
                    <a:pt x="1001923" y="3643457"/>
                  </a:lnTo>
                  <a:lnTo>
                    <a:pt x="1042040" y="3665097"/>
                  </a:lnTo>
                  <a:lnTo>
                    <a:pt x="1082715" y="3685817"/>
                  </a:lnTo>
                  <a:lnTo>
                    <a:pt x="1123935" y="3705604"/>
                  </a:lnTo>
                  <a:lnTo>
                    <a:pt x="1165685" y="3724442"/>
                  </a:lnTo>
                  <a:lnTo>
                    <a:pt x="1207952" y="3742319"/>
                  </a:lnTo>
                  <a:lnTo>
                    <a:pt x="1250721" y="3759220"/>
                  </a:lnTo>
                  <a:lnTo>
                    <a:pt x="1293979" y="3775132"/>
                  </a:lnTo>
                  <a:lnTo>
                    <a:pt x="1337711" y="3790040"/>
                  </a:lnTo>
                  <a:lnTo>
                    <a:pt x="1381905" y="3803931"/>
                  </a:lnTo>
                  <a:lnTo>
                    <a:pt x="1426545" y="3816790"/>
                  </a:lnTo>
                  <a:lnTo>
                    <a:pt x="1471618" y="3828605"/>
                  </a:lnTo>
                  <a:lnTo>
                    <a:pt x="1517110" y="3839360"/>
                  </a:lnTo>
                  <a:lnTo>
                    <a:pt x="1563007" y="3849042"/>
                  </a:lnTo>
                  <a:lnTo>
                    <a:pt x="1609295" y="3857637"/>
                  </a:lnTo>
                  <a:lnTo>
                    <a:pt x="1655961" y="3865131"/>
                  </a:lnTo>
                  <a:lnTo>
                    <a:pt x="1702990" y="3871511"/>
                  </a:lnTo>
                  <a:lnTo>
                    <a:pt x="1750369" y="3876762"/>
                  </a:lnTo>
                  <a:lnTo>
                    <a:pt x="1798083" y="3880870"/>
                  </a:lnTo>
                  <a:lnTo>
                    <a:pt x="1846119" y="3883821"/>
                  </a:lnTo>
                  <a:lnTo>
                    <a:pt x="1894462" y="3885603"/>
                  </a:lnTo>
                  <a:lnTo>
                    <a:pt x="1943100" y="3886200"/>
                  </a:lnTo>
                  <a:lnTo>
                    <a:pt x="1991737" y="3885603"/>
                  </a:lnTo>
                  <a:lnTo>
                    <a:pt x="2040080" y="3883821"/>
                  </a:lnTo>
                  <a:lnTo>
                    <a:pt x="2088116" y="3880870"/>
                  </a:lnTo>
                  <a:lnTo>
                    <a:pt x="2135830" y="3876762"/>
                  </a:lnTo>
                  <a:lnTo>
                    <a:pt x="2183209" y="3871511"/>
                  </a:lnTo>
                  <a:lnTo>
                    <a:pt x="2230238" y="3865131"/>
                  </a:lnTo>
                  <a:lnTo>
                    <a:pt x="2276904" y="3857637"/>
                  </a:lnTo>
                  <a:lnTo>
                    <a:pt x="2323192" y="3849042"/>
                  </a:lnTo>
                  <a:lnTo>
                    <a:pt x="2369089" y="3839360"/>
                  </a:lnTo>
                  <a:lnTo>
                    <a:pt x="2414581" y="3828605"/>
                  </a:lnTo>
                  <a:lnTo>
                    <a:pt x="2459654" y="3816790"/>
                  </a:lnTo>
                  <a:lnTo>
                    <a:pt x="2504294" y="3803931"/>
                  </a:lnTo>
                  <a:lnTo>
                    <a:pt x="2548488" y="3790040"/>
                  </a:lnTo>
                  <a:lnTo>
                    <a:pt x="2592220" y="3775132"/>
                  </a:lnTo>
                  <a:lnTo>
                    <a:pt x="2635478" y="3759220"/>
                  </a:lnTo>
                  <a:lnTo>
                    <a:pt x="2678247" y="3742319"/>
                  </a:lnTo>
                  <a:lnTo>
                    <a:pt x="2720514" y="3724442"/>
                  </a:lnTo>
                  <a:lnTo>
                    <a:pt x="2762264" y="3705604"/>
                  </a:lnTo>
                  <a:lnTo>
                    <a:pt x="2803484" y="3685817"/>
                  </a:lnTo>
                  <a:lnTo>
                    <a:pt x="2844159" y="3665097"/>
                  </a:lnTo>
                  <a:lnTo>
                    <a:pt x="2884276" y="3643457"/>
                  </a:lnTo>
                  <a:lnTo>
                    <a:pt x="2923822" y="3620911"/>
                  </a:lnTo>
                  <a:lnTo>
                    <a:pt x="2962781" y="3597472"/>
                  </a:lnTo>
                  <a:lnTo>
                    <a:pt x="3001140" y="3573155"/>
                  </a:lnTo>
                  <a:lnTo>
                    <a:pt x="3038886" y="3547974"/>
                  </a:lnTo>
                  <a:lnTo>
                    <a:pt x="3076003" y="3521943"/>
                  </a:lnTo>
                  <a:lnTo>
                    <a:pt x="3112479" y="3495075"/>
                  </a:lnTo>
                  <a:lnTo>
                    <a:pt x="3148300" y="3467385"/>
                  </a:lnTo>
                  <a:lnTo>
                    <a:pt x="3183451" y="3438886"/>
                  </a:lnTo>
                  <a:lnTo>
                    <a:pt x="3217918" y="3409592"/>
                  </a:lnTo>
                  <a:lnTo>
                    <a:pt x="3251688" y="3379517"/>
                  </a:lnTo>
                  <a:lnTo>
                    <a:pt x="3284747" y="3348675"/>
                  </a:lnTo>
                  <a:lnTo>
                    <a:pt x="3317081" y="3317081"/>
                  </a:lnTo>
                  <a:lnTo>
                    <a:pt x="3348675" y="3284747"/>
                  </a:lnTo>
                  <a:lnTo>
                    <a:pt x="3379517" y="3251688"/>
                  </a:lnTo>
                  <a:lnTo>
                    <a:pt x="3409592" y="3217918"/>
                  </a:lnTo>
                  <a:lnTo>
                    <a:pt x="3438886" y="3183451"/>
                  </a:lnTo>
                  <a:lnTo>
                    <a:pt x="3467385" y="3148300"/>
                  </a:lnTo>
                  <a:lnTo>
                    <a:pt x="3495075" y="3112479"/>
                  </a:lnTo>
                  <a:lnTo>
                    <a:pt x="3521943" y="3076003"/>
                  </a:lnTo>
                  <a:lnTo>
                    <a:pt x="3547974" y="3038886"/>
                  </a:lnTo>
                  <a:lnTo>
                    <a:pt x="3573155" y="3001140"/>
                  </a:lnTo>
                  <a:lnTo>
                    <a:pt x="3597472" y="2962781"/>
                  </a:lnTo>
                  <a:lnTo>
                    <a:pt x="3620911" y="2923822"/>
                  </a:lnTo>
                  <a:lnTo>
                    <a:pt x="3643457" y="2884276"/>
                  </a:lnTo>
                  <a:lnTo>
                    <a:pt x="3665097" y="2844159"/>
                  </a:lnTo>
                  <a:lnTo>
                    <a:pt x="3685817" y="2803484"/>
                  </a:lnTo>
                  <a:lnTo>
                    <a:pt x="3705604" y="2762264"/>
                  </a:lnTo>
                  <a:lnTo>
                    <a:pt x="3724442" y="2720514"/>
                  </a:lnTo>
                  <a:lnTo>
                    <a:pt x="3742319" y="2678247"/>
                  </a:lnTo>
                  <a:lnTo>
                    <a:pt x="3759220" y="2635478"/>
                  </a:lnTo>
                  <a:lnTo>
                    <a:pt x="3775132" y="2592220"/>
                  </a:lnTo>
                  <a:lnTo>
                    <a:pt x="3790040" y="2548488"/>
                  </a:lnTo>
                  <a:lnTo>
                    <a:pt x="3803931" y="2504294"/>
                  </a:lnTo>
                  <a:lnTo>
                    <a:pt x="3816790" y="2459654"/>
                  </a:lnTo>
                  <a:lnTo>
                    <a:pt x="3828605" y="2414581"/>
                  </a:lnTo>
                  <a:lnTo>
                    <a:pt x="3839360" y="2369089"/>
                  </a:lnTo>
                  <a:lnTo>
                    <a:pt x="3849042" y="2323192"/>
                  </a:lnTo>
                  <a:lnTo>
                    <a:pt x="3857637" y="2276904"/>
                  </a:lnTo>
                  <a:lnTo>
                    <a:pt x="3865131" y="2230238"/>
                  </a:lnTo>
                  <a:lnTo>
                    <a:pt x="3871511" y="2183209"/>
                  </a:lnTo>
                  <a:lnTo>
                    <a:pt x="3876762" y="2135830"/>
                  </a:lnTo>
                  <a:lnTo>
                    <a:pt x="3880870" y="2088116"/>
                  </a:lnTo>
                  <a:lnTo>
                    <a:pt x="3883821" y="2040080"/>
                  </a:lnTo>
                  <a:lnTo>
                    <a:pt x="3885603" y="1991737"/>
                  </a:lnTo>
                  <a:lnTo>
                    <a:pt x="3886200" y="1943100"/>
                  </a:lnTo>
                  <a:lnTo>
                    <a:pt x="3885603" y="1894462"/>
                  </a:lnTo>
                  <a:lnTo>
                    <a:pt x="3883821" y="1846119"/>
                  </a:lnTo>
                  <a:lnTo>
                    <a:pt x="3880870" y="1798083"/>
                  </a:lnTo>
                  <a:lnTo>
                    <a:pt x="3876762" y="1750369"/>
                  </a:lnTo>
                  <a:lnTo>
                    <a:pt x="3871511" y="1702990"/>
                  </a:lnTo>
                  <a:lnTo>
                    <a:pt x="3865131" y="1655961"/>
                  </a:lnTo>
                  <a:lnTo>
                    <a:pt x="3857637" y="1609295"/>
                  </a:lnTo>
                  <a:lnTo>
                    <a:pt x="3849042" y="1563007"/>
                  </a:lnTo>
                  <a:lnTo>
                    <a:pt x="3839360" y="1517110"/>
                  </a:lnTo>
                  <a:lnTo>
                    <a:pt x="3828605" y="1471618"/>
                  </a:lnTo>
                  <a:lnTo>
                    <a:pt x="3816790" y="1426545"/>
                  </a:lnTo>
                  <a:lnTo>
                    <a:pt x="3803931" y="1381905"/>
                  </a:lnTo>
                  <a:lnTo>
                    <a:pt x="3790040" y="1337711"/>
                  </a:lnTo>
                  <a:lnTo>
                    <a:pt x="3775132" y="1293979"/>
                  </a:lnTo>
                  <a:lnTo>
                    <a:pt x="3759220" y="1250721"/>
                  </a:lnTo>
                  <a:lnTo>
                    <a:pt x="3742319" y="1207952"/>
                  </a:lnTo>
                  <a:lnTo>
                    <a:pt x="3724442" y="1165685"/>
                  </a:lnTo>
                  <a:lnTo>
                    <a:pt x="3705604" y="1123935"/>
                  </a:lnTo>
                  <a:lnTo>
                    <a:pt x="3685817" y="1082715"/>
                  </a:lnTo>
                  <a:lnTo>
                    <a:pt x="3665097" y="1042040"/>
                  </a:lnTo>
                  <a:lnTo>
                    <a:pt x="3643457" y="1001923"/>
                  </a:lnTo>
                  <a:lnTo>
                    <a:pt x="3620911" y="962377"/>
                  </a:lnTo>
                  <a:lnTo>
                    <a:pt x="3597472" y="923418"/>
                  </a:lnTo>
                  <a:lnTo>
                    <a:pt x="3573155" y="885059"/>
                  </a:lnTo>
                  <a:lnTo>
                    <a:pt x="3547974" y="847313"/>
                  </a:lnTo>
                  <a:lnTo>
                    <a:pt x="3521943" y="810196"/>
                  </a:lnTo>
                  <a:lnTo>
                    <a:pt x="3495075" y="773720"/>
                  </a:lnTo>
                  <a:lnTo>
                    <a:pt x="3467385" y="737899"/>
                  </a:lnTo>
                  <a:lnTo>
                    <a:pt x="3438886" y="702748"/>
                  </a:lnTo>
                  <a:lnTo>
                    <a:pt x="3409592" y="668281"/>
                  </a:lnTo>
                  <a:lnTo>
                    <a:pt x="3379517" y="634511"/>
                  </a:lnTo>
                  <a:lnTo>
                    <a:pt x="3348675" y="601452"/>
                  </a:lnTo>
                  <a:lnTo>
                    <a:pt x="3317081" y="569118"/>
                  </a:lnTo>
                  <a:lnTo>
                    <a:pt x="3284747" y="537524"/>
                  </a:lnTo>
                  <a:lnTo>
                    <a:pt x="3251688" y="506682"/>
                  </a:lnTo>
                  <a:lnTo>
                    <a:pt x="3217918" y="476607"/>
                  </a:lnTo>
                  <a:lnTo>
                    <a:pt x="3183451" y="447313"/>
                  </a:lnTo>
                  <a:lnTo>
                    <a:pt x="3148300" y="418814"/>
                  </a:lnTo>
                  <a:lnTo>
                    <a:pt x="3112479" y="391124"/>
                  </a:lnTo>
                  <a:lnTo>
                    <a:pt x="3076003" y="364256"/>
                  </a:lnTo>
                  <a:lnTo>
                    <a:pt x="3038886" y="338225"/>
                  </a:lnTo>
                  <a:lnTo>
                    <a:pt x="3001140" y="313044"/>
                  </a:lnTo>
                  <a:lnTo>
                    <a:pt x="2962781" y="288727"/>
                  </a:lnTo>
                  <a:lnTo>
                    <a:pt x="2923822" y="265288"/>
                  </a:lnTo>
                  <a:lnTo>
                    <a:pt x="2884276" y="242742"/>
                  </a:lnTo>
                  <a:lnTo>
                    <a:pt x="2844159" y="221102"/>
                  </a:lnTo>
                  <a:lnTo>
                    <a:pt x="2803484" y="200382"/>
                  </a:lnTo>
                  <a:lnTo>
                    <a:pt x="2762264" y="180595"/>
                  </a:lnTo>
                  <a:lnTo>
                    <a:pt x="2720514" y="161757"/>
                  </a:lnTo>
                  <a:lnTo>
                    <a:pt x="2678247" y="143880"/>
                  </a:lnTo>
                  <a:lnTo>
                    <a:pt x="2635478" y="126979"/>
                  </a:lnTo>
                  <a:lnTo>
                    <a:pt x="2592220" y="111067"/>
                  </a:lnTo>
                  <a:lnTo>
                    <a:pt x="2548488" y="96159"/>
                  </a:lnTo>
                  <a:lnTo>
                    <a:pt x="2504294" y="82268"/>
                  </a:lnTo>
                  <a:lnTo>
                    <a:pt x="2459654" y="69409"/>
                  </a:lnTo>
                  <a:lnTo>
                    <a:pt x="2414581" y="57594"/>
                  </a:lnTo>
                  <a:lnTo>
                    <a:pt x="2369089" y="46839"/>
                  </a:lnTo>
                  <a:lnTo>
                    <a:pt x="2323192" y="37157"/>
                  </a:lnTo>
                  <a:lnTo>
                    <a:pt x="2276904" y="28562"/>
                  </a:lnTo>
                  <a:lnTo>
                    <a:pt x="2230238" y="21068"/>
                  </a:lnTo>
                  <a:lnTo>
                    <a:pt x="2183209" y="14688"/>
                  </a:lnTo>
                  <a:lnTo>
                    <a:pt x="2135830" y="9437"/>
                  </a:lnTo>
                  <a:lnTo>
                    <a:pt x="2088116" y="5329"/>
                  </a:lnTo>
                  <a:lnTo>
                    <a:pt x="2040080" y="2378"/>
                  </a:lnTo>
                  <a:lnTo>
                    <a:pt x="1991737" y="596"/>
                  </a:lnTo>
                  <a:lnTo>
                    <a:pt x="1943100" y="0"/>
                  </a:lnTo>
                  <a:close/>
                </a:path>
              </a:pathLst>
            </a:custGeom>
            <a:solidFill>
              <a:srgbClr val="0228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28565" y="1610105"/>
              <a:ext cx="3517900" cy="3616960"/>
            </a:xfrm>
            <a:custGeom>
              <a:avLst/>
              <a:gdLst/>
              <a:ahLst/>
              <a:cxnLst/>
              <a:rect l="l" t="t" r="r" b="b"/>
              <a:pathLst>
                <a:path w="3517900" h="3616960">
                  <a:moveTo>
                    <a:pt x="0" y="1808226"/>
                  </a:moveTo>
                  <a:lnTo>
                    <a:pt x="632" y="1759269"/>
                  </a:lnTo>
                  <a:lnTo>
                    <a:pt x="2518" y="1710634"/>
                  </a:lnTo>
                  <a:lnTo>
                    <a:pt x="5641" y="1662336"/>
                  </a:lnTo>
                  <a:lnTo>
                    <a:pt x="9987" y="1614392"/>
                  </a:lnTo>
                  <a:lnTo>
                    <a:pt x="15538" y="1566819"/>
                  </a:lnTo>
                  <a:lnTo>
                    <a:pt x="22279" y="1519632"/>
                  </a:lnTo>
                  <a:lnTo>
                    <a:pt x="30194" y="1472848"/>
                  </a:lnTo>
                  <a:lnTo>
                    <a:pt x="39267" y="1426484"/>
                  </a:lnTo>
                  <a:lnTo>
                    <a:pt x="49482" y="1380556"/>
                  </a:lnTo>
                  <a:lnTo>
                    <a:pt x="60824" y="1335081"/>
                  </a:lnTo>
                  <a:lnTo>
                    <a:pt x="73275" y="1290074"/>
                  </a:lnTo>
                  <a:lnTo>
                    <a:pt x="86820" y="1245552"/>
                  </a:lnTo>
                  <a:lnTo>
                    <a:pt x="101444" y="1201532"/>
                  </a:lnTo>
                  <a:lnTo>
                    <a:pt x="117130" y="1158030"/>
                  </a:lnTo>
                  <a:lnTo>
                    <a:pt x="133863" y="1115062"/>
                  </a:lnTo>
                  <a:lnTo>
                    <a:pt x="151625" y="1072645"/>
                  </a:lnTo>
                  <a:lnTo>
                    <a:pt x="170402" y="1030795"/>
                  </a:lnTo>
                  <a:lnTo>
                    <a:pt x="190178" y="989529"/>
                  </a:lnTo>
                  <a:lnTo>
                    <a:pt x="210936" y="948863"/>
                  </a:lnTo>
                  <a:lnTo>
                    <a:pt x="232661" y="908814"/>
                  </a:lnTo>
                  <a:lnTo>
                    <a:pt x="255336" y="869397"/>
                  </a:lnTo>
                  <a:lnTo>
                    <a:pt x="278946" y="830629"/>
                  </a:lnTo>
                  <a:lnTo>
                    <a:pt x="303474" y="792527"/>
                  </a:lnTo>
                  <a:lnTo>
                    <a:pt x="328906" y="755108"/>
                  </a:lnTo>
                  <a:lnTo>
                    <a:pt x="355224" y="718386"/>
                  </a:lnTo>
                  <a:lnTo>
                    <a:pt x="382413" y="682380"/>
                  </a:lnTo>
                  <a:lnTo>
                    <a:pt x="410456" y="647105"/>
                  </a:lnTo>
                  <a:lnTo>
                    <a:pt x="439339" y="612577"/>
                  </a:lnTo>
                  <a:lnTo>
                    <a:pt x="469045" y="578814"/>
                  </a:lnTo>
                  <a:lnTo>
                    <a:pt x="499557" y="545831"/>
                  </a:lnTo>
                  <a:lnTo>
                    <a:pt x="530861" y="513645"/>
                  </a:lnTo>
                  <a:lnTo>
                    <a:pt x="562940" y="482272"/>
                  </a:lnTo>
                  <a:lnTo>
                    <a:pt x="595778" y="451729"/>
                  </a:lnTo>
                  <a:lnTo>
                    <a:pt x="629360" y="422032"/>
                  </a:lnTo>
                  <a:lnTo>
                    <a:pt x="663668" y="393198"/>
                  </a:lnTo>
                  <a:lnTo>
                    <a:pt x="698688" y="365242"/>
                  </a:lnTo>
                  <a:lnTo>
                    <a:pt x="734403" y="338182"/>
                  </a:lnTo>
                  <a:lnTo>
                    <a:pt x="770798" y="312034"/>
                  </a:lnTo>
                  <a:lnTo>
                    <a:pt x="807856" y="286814"/>
                  </a:lnTo>
                  <a:lnTo>
                    <a:pt x="845561" y="262538"/>
                  </a:lnTo>
                  <a:lnTo>
                    <a:pt x="883898" y="239224"/>
                  </a:lnTo>
                  <a:lnTo>
                    <a:pt x="922851" y="216886"/>
                  </a:lnTo>
                  <a:lnTo>
                    <a:pt x="962403" y="195543"/>
                  </a:lnTo>
                  <a:lnTo>
                    <a:pt x="1002539" y="175210"/>
                  </a:lnTo>
                  <a:lnTo>
                    <a:pt x="1043243" y="155903"/>
                  </a:lnTo>
                  <a:lnTo>
                    <a:pt x="1084498" y="137639"/>
                  </a:lnTo>
                  <a:lnTo>
                    <a:pt x="1126290" y="120435"/>
                  </a:lnTo>
                  <a:lnTo>
                    <a:pt x="1168601" y="104306"/>
                  </a:lnTo>
                  <a:lnTo>
                    <a:pt x="1211416" y="89270"/>
                  </a:lnTo>
                  <a:lnTo>
                    <a:pt x="1254719" y="75343"/>
                  </a:lnTo>
                  <a:lnTo>
                    <a:pt x="1298494" y="62540"/>
                  </a:lnTo>
                  <a:lnTo>
                    <a:pt x="1342725" y="50879"/>
                  </a:lnTo>
                  <a:lnTo>
                    <a:pt x="1387396" y="40375"/>
                  </a:lnTo>
                  <a:lnTo>
                    <a:pt x="1432492" y="31046"/>
                  </a:lnTo>
                  <a:lnTo>
                    <a:pt x="1477995" y="22908"/>
                  </a:lnTo>
                  <a:lnTo>
                    <a:pt x="1523891" y="15976"/>
                  </a:lnTo>
                  <a:lnTo>
                    <a:pt x="1570163" y="10268"/>
                  </a:lnTo>
                  <a:lnTo>
                    <a:pt x="1616796" y="5800"/>
                  </a:lnTo>
                  <a:lnTo>
                    <a:pt x="1663773" y="2589"/>
                  </a:lnTo>
                  <a:lnTo>
                    <a:pt x="1711078" y="650"/>
                  </a:lnTo>
                  <a:lnTo>
                    <a:pt x="1758696" y="0"/>
                  </a:lnTo>
                  <a:lnTo>
                    <a:pt x="1806313" y="650"/>
                  </a:lnTo>
                  <a:lnTo>
                    <a:pt x="1853618" y="2589"/>
                  </a:lnTo>
                  <a:lnTo>
                    <a:pt x="1900595" y="5800"/>
                  </a:lnTo>
                  <a:lnTo>
                    <a:pt x="1947228" y="10268"/>
                  </a:lnTo>
                  <a:lnTo>
                    <a:pt x="1993500" y="15976"/>
                  </a:lnTo>
                  <a:lnTo>
                    <a:pt x="2039396" y="22908"/>
                  </a:lnTo>
                  <a:lnTo>
                    <a:pt x="2084899" y="31046"/>
                  </a:lnTo>
                  <a:lnTo>
                    <a:pt x="2129995" y="40375"/>
                  </a:lnTo>
                  <a:lnTo>
                    <a:pt x="2174666" y="50879"/>
                  </a:lnTo>
                  <a:lnTo>
                    <a:pt x="2218897" y="62540"/>
                  </a:lnTo>
                  <a:lnTo>
                    <a:pt x="2262672" y="75343"/>
                  </a:lnTo>
                  <a:lnTo>
                    <a:pt x="2305975" y="89270"/>
                  </a:lnTo>
                  <a:lnTo>
                    <a:pt x="2348790" y="104306"/>
                  </a:lnTo>
                  <a:lnTo>
                    <a:pt x="2391101" y="120435"/>
                  </a:lnTo>
                  <a:lnTo>
                    <a:pt x="2432893" y="137639"/>
                  </a:lnTo>
                  <a:lnTo>
                    <a:pt x="2474148" y="155903"/>
                  </a:lnTo>
                  <a:lnTo>
                    <a:pt x="2514852" y="175210"/>
                  </a:lnTo>
                  <a:lnTo>
                    <a:pt x="2554988" y="195543"/>
                  </a:lnTo>
                  <a:lnTo>
                    <a:pt x="2594540" y="216886"/>
                  </a:lnTo>
                  <a:lnTo>
                    <a:pt x="2633493" y="239224"/>
                  </a:lnTo>
                  <a:lnTo>
                    <a:pt x="2671830" y="262538"/>
                  </a:lnTo>
                  <a:lnTo>
                    <a:pt x="2709535" y="286814"/>
                  </a:lnTo>
                  <a:lnTo>
                    <a:pt x="2746593" y="312034"/>
                  </a:lnTo>
                  <a:lnTo>
                    <a:pt x="2782988" y="338182"/>
                  </a:lnTo>
                  <a:lnTo>
                    <a:pt x="2818703" y="365242"/>
                  </a:lnTo>
                  <a:lnTo>
                    <a:pt x="2853723" y="393198"/>
                  </a:lnTo>
                  <a:lnTo>
                    <a:pt x="2888031" y="422032"/>
                  </a:lnTo>
                  <a:lnTo>
                    <a:pt x="2921613" y="451729"/>
                  </a:lnTo>
                  <a:lnTo>
                    <a:pt x="2954451" y="482272"/>
                  </a:lnTo>
                  <a:lnTo>
                    <a:pt x="2986530" y="513645"/>
                  </a:lnTo>
                  <a:lnTo>
                    <a:pt x="3017834" y="545831"/>
                  </a:lnTo>
                  <a:lnTo>
                    <a:pt x="3048346" y="578814"/>
                  </a:lnTo>
                  <a:lnTo>
                    <a:pt x="3078052" y="612577"/>
                  </a:lnTo>
                  <a:lnTo>
                    <a:pt x="3106935" y="647105"/>
                  </a:lnTo>
                  <a:lnTo>
                    <a:pt x="3134978" y="682380"/>
                  </a:lnTo>
                  <a:lnTo>
                    <a:pt x="3162167" y="718386"/>
                  </a:lnTo>
                  <a:lnTo>
                    <a:pt x="3188485" y="755108"/>
                  </a:lnTo>
                  <a:lnTo>
                    <a:pt x="3213917" y="792527"/>
                  </a:lnTo>
                  <a:lnTo>
                    <a:pt x="3238445" y="830629"/>
                  </a:lnTo>
                  <a:lnTo>
                    <a:pt x="3262055" y="869397"/>
                  </a:lnTo>
                  <a:lnTo>
                    <a:pt x="3284730" y="908814"/>
                  </a:lnTo>
                  <a:lnTo>
                    <a:pt x="3306455" y="948863"/>
                  </a:lnTo>
                  <a:lnTo>
                    <a:pt x="3327213" y="989529"/>
                  </a:lnTo>
                  <a:lnTo>
                    <a:pt x="3346989" y="1030795"/>
                  </a:lnTo>
                  <a:lnTo>
                    <a:pt x="3365766" y="1072645"/>
                  </a:lnTo>
                  <a:lnTo>
                    <a:pt x="3383528" y="1115062"/>
                  </a:lnTo>
                  <a:lnTo>
                    <a:pt x="3400261" y="1158030"/>
                  </a:lnTo>
                  <a:lnTo>
                    <a:pt x="3415947" y="1201532"/>
                  </a:lnTo>
                  <a:lnTo>
                    <a:pt x="3430571" y="1245552"/>
                  </a:lnTo>
                  <a:lnTo>
                    <a:pt x="3444116" y="1290074"/>
                  </a:lnTo>
                  <a:lnTo>
                    <a:pt x="3456567" y="1335081"/>
                  </a:lnTo>
                  <a:lnTo>
                    <a:pt x="3467909" y="1380556"/>
                  </a:lnTo>
                  <a:lnTo>
                    <a:pt x="3478124" y="1426484"/>
                  </a:lnTo>
                  <a:lnTo>
                    <a:pt x="3487197" y="1472848"/>
                  </a:lnTo>
                  <a:lnTo>
                    <a:pt x="3495112" y="1519632"/>
                  </a:lnTo>
                  <a:lnTo>
                    <a:pt x="3501853" y="1566819"/>
                  </a:lnTo>
                  <a:lnTo>
                    <a:pt x="3507404" y="1614392"/>
                  </a:lnTo>
                  <a:lnTo>
                    <a:pt x="3511750" y="1662336"/>
                  </a:lnTo>
                  <a:lnTo>
                    <a:pt x="3514873" y="1710634"/>
                  </a:lnTo>
                  <a:lnTo>
                    <a:pt x="3516759" y="1759269"/>
                  </a:lnTo>
                  <a:lnTo>
                    <a:pt x="3517391" y="1808226"/>
                  </a:lnTo>
                  <a:lnTo>
                    <a:pt x="3516759" y="1857182"/>
                  </a:lnTo>
                  <a:lnTo>
                    <a:pt x="3514873" y="1905817"/>
                  </a:lnTo>
                  <a:lnTo>
                    <a:pt x="3511750" y="1954115"/>
                  </a:lnTo>
                  <a:lnTo>
                    <a:pt x="3507404" y="2002059"/>
                  </a:lnTo>
                  <a:lnTo>
                    <a:pt x="3501853" y="2049632"/>
                  </a:lnTo>
                  <a:lnTo>
                    <a:pt x="3495112" y="2096819"/>
                  </a:lnTo>
                  <a:lnTo>
                    <a:pt x="3487197" y="2143603"/>
                  </a:lnTo>
                  <a:lnTo>
                    <a:pt x="3478124" y="2189967"/>
                  </a:lnTo>
                  <a:lnTo>
                    <a:pt x="3467909" y="2235895"/>
                  </a:lnTo>
                  <a:lnTo>
                    <a:pt x="3456567" y="2281370"/>
                  </a:lnTo>
                  <a:lnTo>
                    <a:pt x="3444116" y="2326377"/>
                  </a:lnTo>
                  <a:lnTo>
                    <a:pt x="3430571" y="2370899"/>
                  </a:lnTo>
                  <a:lnTo>
                    <a:pt x="3415947" y="2414919"/>
                  </a:lnTo>
                  <a:lnTo>
                    <a:pt x="3400261" y="2458421"/>
                  </a:lnTo>
                  <a:lnTo>
                    <a:pt x="3383528" y="2501389"/>
                  </a:lnTo>
                  <a:lnTo>
                    <a:pt x="3365766" y="2543806"/>
                  </a:lnTo>
                  <a:lnTo>
                    <a:pt x="3346989" y="2585656"/>
                  </a:lnTo>
                  <a:lnTo>
                    <a:pt x="3327213" y="2626922"/>
                  </a:lnTo>
                  <a:lnTo>
                    <a:pt x="3306455" y="2667588"/>
                  </a:lnTo>
                  <a:lnTo>
                    <a:pt x="3284730" y="2707637"/>
                  </a:lnTo>
                  <a:lnTo>
                    <a:pt x="3262055" y="2747054"/>
                  </a:lnTo>
                  <a:lnTo>
                    <a:pt x="3238445" y="2785822"/>
                  </a:lnTo>
                  <a:lnTo>
                    <a:pt x="3213917" y="2823924"/>
                  </a:lnTo>
                  <a:lnTo>
                    <a:pt x="3188485" y="2861343"/>
                  </a:lnTo>
                  <a:lnTo>
                    <a:pt x="3162167" y="2898065"/>
                  </a:lnTo>
                  <a:lnTo>
                    <a:pt x="3134978" y="2934071"/>
                  </a:lnTo>
                  <a:lnTo>
                    <a:pt x="3106935" y="2969346"/>
                  </a:lnTo>
                  <a:lnTo>
                    <a:pt x="3078052" y="3003874"/>
                  </a:lnTo>
                  <a:lnTo>
                    <a:pt x="3048346" y="3037637"/>
                  </a:lnTo>
                  <a:lnTo>
                    <a:pt x="3017834" y="3070620"/>
                  </a:lnTo>
                  <a:lnTo>
                    <a:pt x="2986530" y="3102806"/>
                  </a:lnTo>
                  <a:lnTo>
                    <a:pt x="2954451" y="3134179"/>
                  </a:lnTo>
                  <a:lnTo>
                    <a:pt x="2921613" y="3164722"/>
                  </a:lnTo>
                  <a:lnTo>
                    <a:pt x="2888031" y="3194419"/>
                  </a:lnTo>
                  <a:lnTo>
                    <a:pt x="2853723" y="3223253"/>
                  </a:lnTo>
                  <a:lnTo>
                    <a:pt x="2818703" y="3251209"/>
                  </a:lnTo>
                  <a:lnTo>
                    <a:pt x="2782988" y="3278269"/>
                  </a:lnTo>
                  <a:lnTo>
                    <a:pt x="2746593" y="3304417"/>
                  </a:lnTo>
                  <a:lnTo>
                    <a:pt x="2709535" y="3329637"/>
                  </a:lnTo>
                  <a:lnTo>
                    <a:pt x="2671830" y="3353913"/>
                  </a:lnTo>
                  <a:lnTo>
                    <a:pt x="2633493" y="3377227"/>
                  </a:lnTo>
                  <a:lnTo>
                    <a:pt x="2594540" y="3399565"/>
                  </a:lnTo>
                  <a:lnTo>
                    <a:pt x="2554988" y="3420908"/>
                  </a:lnTo>
                  <a:lnTo>
                    <a:pt x="2514852" y="3441241"/>
                  </a:lnTo>
                  <a:lnTo>
                    <a:pt x="2474148" y="3460548"/>
                  </a:lnTo>
                  <a:lnTo>
                    <a:pt x="2432893" y="3478812"/>
                  </a:lnTo>
                  <a:lnTo>
                    <a:pt x="2391101" y="3496016"/>
                  </a:lnTo>
                  <a:lnTo>
                    <a:pt x="2348790" y="3512145"/>
                  </a:lnTo>
                  <a:lnTo>
                    <a:pt x="2305975" y="3527181"/>
                  </a:lnTo>
                  <a:lnTo>
                    <a:pt x="2262672" y="3541108"/>
                  </a:lnTo>
                  <a:lnTo>
                    <a:pt x="2218897" y="3553911"/>
                  </a:lnTo>
                  <a:lnTo>
                    <a:pt x="2174666" y="3565572"/>
                  </a:lnTo>
                  <a:lnTo>
                    <a:pt x="2129995" y="3576076"/>
                  </a:lnTo>
                  <a:lnTo>
                    <a:pt x="2084899" y="3585405"/>
                  </a:lnTo>
                  <a:lnTo>
                    <a:pt x="2039396" y="3593543"/>
                  </a:lnTo>
                  <a:lnTo>
                    <a:pt x="1993500" y="3600475"/>
                  </a:lnTo>
                  <a:lnTo>
                    <a:pt x="1947228" y="3606183"/>
                  </a:lnTo>
                  <a:lnTo>
                    <a:pt x="1900595" y="3610651"/>
                  </a:lnTo>
                  <a:lnTo>
                    <a:pt x="1853618" y="3613862"/>
                  </a:lnTo>
                  <a:lnTo>
                    <a:pt x="1806313" y="3615801"/>
                  </a:lnTo>
                  <a:lnTo>
                    <a:pt x="1758696" y="3616452"/>
                  </a:lnTo>
                  <a:lnTo>
                    <a:pt x="1711078" y="3615801"/>
                  </a:lnTo>
                  <a:lnTo>
                    <a:pt x="1663773" y="3613862"/>
                  </a:lnTo>
                  <a:lnTo>
                    <a:pt x="1616796" y="3610651"/>
                  </a:lnTo>
                  <a:lnTo>
                    <a:pt x="1570163" y="3606183"/>
                  </a:lnTo>
                  <a:lnTo>
                    <a:pt x="1523891" y="3600475"/>
                  </a:lnTo>
                  <a:lnTo>
                    <a:pt x="1477995" y="3593543"/>
                  </a:lnTo>
                  <a:lnTo>
                    <a:pt x="1432492" y="3585405"/>
                  </a:lnTo>
                  <a:lnTo>
                    <a:pt x="1387396" y="3576076"/>
                  </a:lnTo>
                  <a:lnTo>
                    <a:pt x="1342725" y="3565572"/>
                  </a:lnTo>
                  <a:lnTo>
                    <a:pt x="1298494" y="3553911"/>
                  </a:lnTo>
                  <a:lnTo>
                    <a:pt x="1254719" y="3541108"/>
                  </a:lnTo>
                  <a:lnTo>
                    <a:pt x="1211416" y="3527181"/>
                  </a:lnTo>
                  <a:lnTo>
                    <a:pt x="1168601" y="3512145"/>
                  </a:lnTo>
                  <a:lnTo>
                    <a:pt x="1126290" y="3496016"/>
                  </a:lnTo>
                  <a:lnTo>
                    <a:pt x="1084498" y="3478812"/>
                  </a:lnTo>
                  <a:lnTo>
                    <a:pt x="1043243" y="3460548"/>
                  </a:lnTo>
                  <a:lnTo>
                    <a:pt x="1002539" y="3441241"/>
                  </a:lnTo>
                  <a:lnTo>
                    <a:pt x="962403" y="3420908"/>
                  </a:lnTo>
                  <a:lnTo>
                    <a:pt x="922851" y="3399565"/>
                  </a:lnTo>
                  <a:lnTo>
                    <a:pt x="883898" y="3377227"/>
                  </a:lnTo>
                  <a:lnTo>
                    <a:pt x="845561" y="3353913"/>
                  </a:lnTo>
                  <a:lnTo>
                    <a:pt x="807856" y="3329637"/>
                  </a:lnTo>
                  <a:lnTo>
                    <a:pt x="770798" y="3304417"/>
                  </a:lnTo>
                  <a:lnTo>
                    <a:pt x="734403" y="3278269"/>
                  </a:lnTo>
                  <a:lnTo>
                    <a:pt x="698688" y="3251209"/>
                  </a:lnTo>
                  <a:lnTo>
                    <a:pt x="663668" y="3223253"/>
                  </a:lnTo>
                  <a:lnTo>
                    <a:pt x="629360" y="3194419"/>
                  </a:lnTo>
                  <a:lnTo>
                    <a:pt x="595778" y="3164722"/>
                  </a:lnTo>
                  <a:lnTo>
                    <a:pt x="562940" y="3134179"/>
                  </a:lnTo>
                  <a:lnTo>
                    <a:pt x="530861" y="3102806"/>
                  </a:lnTo>
                  <a:lnTo>
                    <a:pt x="499557" y="3070620"/>
                  </a:lnTo>
                  <a:lnTo>
                    <a:pt x="469045" y="3037637"/>
                  </a:lnTo>
                  <a:lnTo>
                    <a:pt x="439339" y="3003874"/>
                  </a:lnTo>
                  <a:lnTo>
                    <a:pt x="410456" y="2969346"/>
                  </a:lnTo>
                  <a:lnTo>
                    <a:pt x="382413" y="2934071"/>
                  </a:lnTo>
                  <a:lnTo>
                    <a:pt x="355224" y="2898065"/>
                  </a:lnTo>
                  <a:lnTo>
                    <a:pt x="328906" y="2861343"/>
                  </a:lnTo>
                  <a:lnTo>
                    <a:pt x="303474" y="2823924"/>
                  </a:lnTo>
                  <a:lnTo>
                    <a:pt x="278946" y="2785822"/>
                  </a:lnTo>
                  <a:lnTo>
                    <a:pt x="255336" y="2747054"/>
                  </a:lnTo>
                  <a:lnTo>
                    <a:pt x="232661" y="2707637"/>
                  </a:lnTo>
                  <a:lnTo>
                    <a:pt x="210936" y="2667588"/>
                  </a:lnTo>
                  <a:lnTo>
                    <a:pt x="190178" y="2626922"/>
                  </a:lnTo>
                  <a:lnTo>
                    <a:pt x="170402" y="2585656"/>
                  </a:lnTo>
                  <a:lnTo>
                    <a:pt x="151625" y="2543806"/>
                  </a:lnTo>
                  <a:lnTo>
                    <a:pt x="133863" y="2501389"/>
                  </a:lnTo>
                  <a:lnTo>
                    <a:pt x="117130" y="2458421"/>
                  </a:lnTo>
                  <a:lnTo>
                    <a:pt x="101444" y="2414919"/>
                  </a:lnTo>
                  <a:lnTo>
                    <a:pt x="86820" y="2370899"/>
                  </a:lnTo>
                  <a:lnTo>
                    <a:pt x="73275" y="2326377"/>
                  </a:lnTo>
                  <a:lnTo>
                    <a:pt x="60824" y="2281370"/>
                  </a:lnTo>
                  <a:lnTo>
                    <a:pt x="49482" y="2235895"/>
                  </a:lnTo>
                  <a:lnTo>
                    <a:pt x="39267" y="2189967"/>
                  </a:lnTo>
                  <a:lnTo>
                    <a:pt x="30194" y="2143603"/>
                  </a:lnTo>
                  <a:lnTo>
                    <a:pt x="22279" y="2096819"/>
                  </a:lnTo>
                  <a:lnTo>
                    <a:pt x="15538" y="2049632"/>
                  </a:lnTo>
                  <a:lnTo>
                    <a:pt x="9987" y="2002059"/>
                  </a:lnTo>
                  <a:lnTo>
                    <a:pt x="5641" y="1954115"/>
                  </a:lnTo>
                  <a:lnTo>
                    <a:pt x="2518" y="1905817"/>
                  </a:lnTo>
                  <a:lnTo>
                    <a:pt x="632" y="1857182"/>
                  </a:lnTo>
                  <a:lnTo>
                    <a:pt x="0" y="1808226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84954" y="1474469"/>
              <a:ext cx="3379470" cy="3049270"/>
            </a:xfrm>
            <a:custGeom>
              <a:avLst/>
              <a:gdLst/>
              <a:ahLst/>
              <a:cxnLst/>
              <a:rect l="l" t="t" r="r" b="b"/>
              <a:pathLst>
                <a:path w="3379470" h="3049270">
                  <a:moveTo>
                    <a:pt x="1435608" y="0"/>
                  </a:moveTo>
                  <a:lnTo>
                    <a:pt x="1713738" y="1944242"/>
                  </a:lnTo>
                </a:path>
                <a:path w="3379470" h="3049270">
                  <a:moveTo>
                    <a:pt x="1701927" y="1943100"/>
                  </a:moveTo>
                  <a:lnTo>
                    <a:pt x="0" y="3049142"/>
                  </a:lnTo>
                </a:path>
                <a:path w="3379470" h="3049270">
                  <a:moveTo>
                    <a:pt x="1714500" y="1943100"/>
                  </a:moveTo>
                  <a:lnTo>
                    <a:pt x="3379470" y="2896742"/>
                  </a:lnTo>
                </a:path>
              </a:pathLst>
            </a:custGeom>
            <a:ln w="1016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632829" y="2647568"/>
            <a:ext cx="115379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1F1F1"/>
                </a:solidFill>
                <a:latin typeface="Arial"/>
                <a:cs typeface="Arial"/>
              </a:rPr>
              <a:t>Efficiency Optimization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30571" y="2647568"/>
            <a:ext cx="98488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1F1F1"/>
                </a:solidFill>
                <a:latin typeface="Arial"/>
                <a:cs typeface="Arial"/>
              </a:rPr>
              <a:t>Quality Assurance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49595" y="4207002"/>
            <a:ext cx="13690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4970" marR="5080" indent="-382905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F1F1F1"/>
                </a:solidFill>
                <a:latin typeface="Arial"/>
                <a:cs typeface="Arial"/>
              </a:rPr>
              <a:t>Early</a:t>
            </a:r>
            <a:r>
              <a:rPr sz="1600" spc="-25" dirty="0">
                <a:solidFill>
                  <a:srgbClr val="F1F1F1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1F1F1"/>
                </a:solidFill>
                <a:latin typeface="Arial"/>
                <a:cs typeface="Arial"/>
              </a:rPr>
              <a:t>detection issues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552497" y="621601"/>
            <a:ext cx="3182620" cy="1517015"/>
            <a:chOff x="8552497" y="621601"/>
            <a:chExt cx="3182620" cy="1517015"/>
          </a:xfrm>
        </p:grpSpPr>
        <p:sp>
          <p:nvSpPr>
            <p:cNvPr id="10" name="object 10"/>
            <p:cNvSpPr/>
            <p:nvPr/>
          </p:nvSpPr>
          <p:spPr>
            <a:xfrm>
              <a:off x="8557259" y="626363"/>
              <a:ext cx="3173095" cy="1507490"/>
            </a:xfrm>
            <a:custGeom>
              <a:avLst/>
              <a:gdLst/>
              <a:ahLst/>
              <a:cxnLst/>
              <a:rect l="l" t="t" r="r" b="b"/>
              <a:pathLst>
                <a:path w="3173095" h="1507489">
                  <a:moveTo>
                    <a:pt x="3172968" y="0"/>
                  </a:moveTo>
                  <a:lnTo>
                    <a:pt x="0" y="0"/>
                  </a:lnTo>
                  <a:lnTo>
                    <a:pt x="0" y="1507236"/>
                  </a:lnTo>
                  <a:lnTo>
                    <a:pt x="3172968" y="1507236"/>
                  </a:lnTo>
                  <a:lnTo>
                    <a:pt x="317296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557259" y="626363"/>
              <a:ext cx="3173095" cy="1507490"/>
            </a:xfrm>
            <a:custGeom>
              <a:avLst/>
              <a:gdLst/>
              <a:ahLst/>
              <a:cxnLst/>
              <a:rect l="l" t="t" r="r" b="b"/>
              <a:pathLst>
                <a:path w="3173095" h="1507489">
                  <a:moveTo>
                    <a:pt x="0" y="1507236"/>
                  </a:moveTo>
                  <a:lnTo>
                    <a:pt x="3172968" y="1507236"/>
                  </a:lnTo>
                  <a:lnTo>
                    <a:pt x="3172968" y="0"/>
                  </a:lnTo>
                  <a:lnTo>
                    <a:pt x="0" y="0"/>
                  </a:lnTo>
                  <a:lnTo>
                    <a:pt x="0" y="1507236"/>
                  </a:lnTo>
                  <a:close/>
                </a:path>
              </a:pathLst>
            </a:custGeom>
            <a:ln w="9525">
              <a:solidFill>
                <a:srgbClr val="D9D4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8661781" y="642315"/>
            <a:ext cx="2988310" cy="58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671830" algn="l"/>
                <a:tab pos="1744980" algn="l"/>
                <a:tab pos="2762885" algn="l"/>
              </a:tabLst>
            </a:pPr>
            <a:r>
              <a:rPr sz="1800" spc="-25" dirty="0">
                <a:solidFill>
                  <a:srgbClr val="000000"/>
                </a:solidFill>
              </a:rPr>
              <a:t>The</a:t>
            </a:r>
            <a:r>
              <a:rPr sz="1800" dirty="0">
                <a:solidFill>
                  <a:srgbClr val="000000"/>
                </a:solidFill>
              </a:rPr>
              <a:t>	</a:t>
            </a:r>
            <a:r>
              <a:rPr sz="1800" spc="-20" dirty="0">
                <a:solidFill>
                  <a:srgbClr val="000000"/>
                </a:solidFill>
              </a:rPr>
              <a:t>WQQM</a:t>
            </a:r>
            <a:r>
              <a:rPr sz="1800" dirty="0">
                <a:solidFill>
                  <a:srgbClr val="000000"/>
                </a:solidFill>
              </a:rPr>
              <a:t>	</a:t>
            </a:r>
            <a:r>
              <a:rPr sz="1800" spc="-10" dirty="0">
                <a:solidFill>
                  <a:srgbClr val="000000"/>
                </a:solidFill>
              </a:rPr>
              <a:t>System</a:t>
            </a:r>
            <a:r>
              <a:rPr sz="1800" dirty="0">
                <a:solidFill>
                  <a:srgbClr val="000000"/>
                </a:solidFill>
              </a:rPr>
              <a:t>	</a:t>
            </a:r>
            <a:r>
              <a:rPr sz="1800" spc="55" dirty="0">
                <a:solidFill>
                  <a:srgbClr val="000000"/>
                </a:solidFill>
              </a:rPr>
              <a:t>to</a:t>
            </a:r>
            <a:endParaRPr sz="1800"/>
          </a:p>
          <a:p>
            <a:pPr>
              <a:lnSpc>
                <a:spcPct val="100000"/>
              </a:lnSpc>
              <a:spcBef>
                <a:spcPts val="75"/>
              </a:spcBef>
              <a:tabLst>
                <a:tab pos="1342390" algn="l"/>
                <a:tab pos="2790190" algn="l"/>
              </a:tabLst>
            </a:pPr>
            <a:r>
              <a:rPr sz="1800" spc="-10" dirty="0">
                <a:solidFill>
                  <a:srgbClr val="000000"/>
                </a:solidFill>
              </a:rPr>
              <a:t>generate</a:t>
            </a:r>
            <a:r>
              <a:rPr sz="1800" dirty="0">
                <a:solidFill>
                  <a:srgbClr val="000000"/>
                </a:solidFill>
              </a:rPr>
              <a:t>	</a:t>
            </a:r>
            <a:r>
              <a:rPr sz="1800" spc="-10" dirty="0">
                <a:solidFill>
                  <a:srgbClr val="000000"/>
                </a:solidFill>
              </a:rPr>
              <a:t>alerts</a:t>
            </a:r>
            <a:r>
              <a:rPr sz="1800" dirty="0">
                <a:solidFill>
                  <a:srgbClr val="000000"/>
                </a:solidFill>
              </a:rPr>
              <a:t>	</a:t>
            </a:r>
            <a:r>
              <a:rPr sz="1800" spc="190" dirty="0">
                <a:solidFill>
                  <a:srgbClr val="000000"/>
                </a:solidFill>
              </a:rPr>
              <a:t>&amp;</a:t>
            </a:r>
            <a:endParaRPr sz="1800"/>
          </a:p>
        </p:txBody>
      </p:sp>
      <p:sp>
        <p:nvSpPr>
          <p:cNvPr id="13" name="object 13"/>
          <p:cNvSpPr txBox="1"/>
          <p:nvPr/>
        </p:nvSpPr>
        <p:spPr>
          <a:xfrm>
            <a:off x="8661781" y="1208278"/>
            <a:ext cx="2987040" cy="86550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R="5080" algn="just">
              <a:lnSpc>
                <a:spcPct val="103099"/>
              </a:lnSpc>
              <a:spcBef>
                <a:spcPts val="30"/>
              </a:spcBef>
            </a:pPr>
            <a:r>
              <a:rPr sz="1800" dirty="0">
                <a:latin typeface="Arial"/>
                <a:cs typeface="Arial"/>
              </a:rPr>
              <a:t>notifications</a:t>
            </a:r>
            <a:r>
              <a:rPr sz="1800" spc="260" dirty="0">
                <a:latin typeface="Arial"/>
                <a:cs typeface="Arial"/>
              </a:rPr>
              <a:t>  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265" dirty="0">
                <a:latin typeface="Arial"/>
                <a:cs typeface="Arial"/>
              </a:rPr>
              <a:t>   </a:t>
            </a:r>
            <a:r>
              <a:rPr sz="1800" dirty="0">
                <a:latin typeface="Arial"/>
                <a:cs typeface="Arial"/>
              </a:rPr>
              <a:t>case</a:t>
            </a:r>
            <a:r>
              <a:rPr sz="1800" spc="270" dirty="0">
                <a:latin typeface="Arial"/>
                <a:cs typeface="Arial"/>
              </a:rPr>
              <a:t>   </a:t>
            </a:r>
            <a:r>
              <a:rPr sz="1800" spc="50" dirty="0">
                <a:latin typeface="Arial"/>
                <a:cs typeface="Arial"/>
              </a:rPr>
              <a:t>of </a:t>
            </a:r>
            <a:r>
              <a:rPr sz="1800" dirty="0">
                <a:latin typeface="Arial"/>
                <a:cs typeface="Arial"/>
              </a:rPr>
              <a:t>deviation  from  desired</a:t>
            </a:r>
            <a:r>
              <a:rPr sz="1800" spc="10" dirty="0">
                <a:latin typeface="Arial"/>
                <a:cs typeface="Arial"/>
              </a:rPr>
              <a:t>  </a:t>
            </a:r>
            <a:r>
              <a:rPr sz="1800" spc="-20" dirty="0">
                <a:latin typeface="Arial"/>
                <a:cs typeface="Arial"/>
              </a:rPr>
              <a:t>level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water quality</a:t>
            </a:r>
            <a:r>
              <a:rPr sz="1800" spc="17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parameter.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557259" y="4477511"/>
            <a:ext cx="3173095" cy="1477010"/>
          </a:xfrm>
          <a:custGeom>
            <a:avLst/>
            <a:gdLst/>
            <a:ahLst/>
            <a:cxnLst/>
            <a:rect l="l" t="t" r="r" b="b"/>
            <a:pathLst>
              <a:path w="3173095" h="1477010">
                <a:moveTo>
                  <a:pt x="3172968" y="0"/>
                </a:moveTo>
                <a:lnTo>
                  <a:pt x="0" y="0"/>
                </a:lnTo>
                <a:lnTo>
                  <a:pt x="0" y="1476756"/>
                </a:lnTo>
                <a:lnTo>
                  <a:pt x="3172968" y="1476756"/>
                </a:lnTo>
                <a:lnTo>
                  <a:pt x="3172968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557259" y="4477511"/>
            <a:ext cx="3173095" cy="1477010"/>
          </a:xfrm>
          <a:prstGeom prst="rect">
            <a:avLst/>
          </a:prstGeom>
          <a:ln w="9525">
            <a:solidFill>
              <a:srgbClr val="D9D4A7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104139" marR="86360" algn="just">
              <a:lnSpc>
                <a:spcPct val="100000"/>
              </a:lnSpc>
              <a:spcBef>
                <a:spcPts val="315"/>
              </a:spcBef>
            </a:pPr>
            <a:r>
              <a:rPr sz="1800" spc="-10" dirty="0">
                <a:latin typeface="Arial"/>
                <a:cs typeface="Arial"/>
              </a:rPr>
              <a:t>Realtime</a:t>
            </a:r>
            <a:r>
              <a:rPr sz="1800" spc="1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monitoring</a:t>
            </a:r>
            <a:r>
              <a:rPr sz="1800" spc="1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15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water </a:t>
            </a:r>
            <a:r>
              <a:rPr sz="1800" dirty="0">
                <a:latin typeface="Arial"/>
                <a:cs typeface="Arial"/>
              </a:rPr>
              <a:t>quality</a:t>
            </a:r>
            <a:r>
              <a:rPr sz="1800" spc="3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parameters</a:t>
            </a:r>
            <a:r>
              <a:rPr sz="1800" spc="38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can</a:t>
            </a:r>
            <a:r>
              <a:rPr sz="1800" spc="36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help </a:t>
            </a:r>
            <a:r>
              <a:rPr sz="1800" dirty="0">
                <a:latin typeface="Arial"/>
                <a:cs typeface="Arial"/>
              </a:rPr>
              <a:t>optimize</a:t>
            </a:r>
            <a:r>
              <a:rPr sz="1800" spc="330" dirty="0">
                <a:latin typeface="Arial"/>
                <a:cs typeface="Arial"/>
              </a:rPr>
              <a:t> 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315" dirty="0">
                <a:latin typeface="Arial"/>
                <a:cs typeface="Arial"/>
              </a:rPr>
              <a:t>  </a:t>
            </a:r>
            <a:r>
              <a:rPr sz="1800" dirty="0">
                <a:latin typeface="Arial"/>
                <a:cs typeface="Arial"/>
              </a:rPr>
              <a:t>operation</a:t>
            </a:r>
            <a:r>
              <a:rPr sz="1800" spc="325" dirty="0">
                <a:latin typeface="Arial"/>
                <a:cs typeface="Arial"/>
              </a:rPr>
              <a:t>  </a:t>
            </a:r>
            <a:r>
              <a:rPr sz="1800" spc="35" dirty="0">
                <a:latin typeface="Arial"/>
                <a:cs typeface="Arial"/>
              </a:rPr>
              <a:t>of </a:t>
            </a:r>
            <a:r>
              <a:rPr sz="1800" dirty="0">
                <a:latin typeface="Arial"/>
                <a:cs typeface="Arial"/>
              </a:rPr>
              <a:t>your treatment</a:t>
            </a:r>
            <a:r>
              <a:rPr sz="1800" spc="6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system.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00811" y="2141220"/>
            <a:ext cx="3179445" cy="2124710"/>
          </a:xfrm>
          <a:custGeom>
            <a:avLst/>
            <a:gdLst/>
            <a:ahLst/>
            <a:cxnLst/>
            <a:rect l="l" t="t" r="r" b="b"/>
            <a:pathLst>
              <a:path w="3179445" h="2124710">
                <a:moveTo>
                  <a:pt x="3179064" y="0"/>
                </a:moveTo>
                <a:lnTo>
                  <a:pt x="0" y="0"/>
                </a:lnTo>
                <a:lnTo>
                  <a:pt x="0" y="2124455"/>
                </a:lnTo>
                <a:lnTo>
                  <a:pt x="3179064" y="2124455"/>
                </a:lnTo>
                <a:lnTo>
                  <a:pt x="3179064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00811" y="2141220"/>
            <a:ext cx="3179445" cy="2124710"/>
          </a:xfrm>
          <a:prstGeom prst="rect">
            <a:avLst/>
          </a:prstGeom>
          <a:ln w="9525">
            <a:solidFill>
              <a:srgbClr val="D9D4A7"/>
            </a:solidFill>
          </a:ln>
        </p:spPr>
        <p:txBody>
          <a:bodyPr vert="horz" wrap="square" lIns="0" tIns="126364" rIns="0" bIns="0" rtlCol="0">
            <a:spAutoFit/>
          </a:bodyPr>
          <a:lstStyle/>
          <a:p>
            <a:pPr marL="306070" indent="-214629">
              <a:lnSpc>
                <a:spcPct val="100000"/>
              </a:lnSpc>
              <a:spcBef>
                <a:spcPts val="994"/>
              </a:spcBef>
              <a:buSzPct val="94444"/>
              <a:buAutoNum type="arabicPlain"/>
              <a:tabLst>
                <a:tab pos="306070" algn="l"/>
              </a:tabLst>
            </a:pPr>
            <a:r>
              <a:rPr sz="1800" dirty="0">
                <a:latin typeface="Arial"/>
                <a:cs typeface="Arial"/>
              </a:rPr>
              <a:t>Quality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assurance</a:t>
            </a:r>
            <a:endParaRPr sz="1800">
              <a:latin typeface="Arial"/>
              <a:cs typeface="Arial"/>
            </a:endParaRPr>
          </a:p>
          <a:p>
            <a:pPr marL="306070" indent="-214629">
              <a:lnSpc>
                <a:spcPct val="100000"/>
              </a:lnSpc>
              <a:spcBef>
                <a:spcPts val="1080"/>
              </a:spcBef>
              <a:buSzPct val="94444"/>
              <a:buAutoNum type="arabicPlain"/>
              <a:tabLst>
                <a:tab pos="306070" algn="l"/>
              </a:tabLst>
            </a:pPr>
            <a:r>
              <a:rPr sz="1800" spc="-10" dirty="0">
                <a:latin typeface="Arial"/>
                <a:cs typeface="Arial"/>
              </a:rPr>
              <a:t>Smart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monitoring</a:t>
            </a:r>
            <a:endParaRPr sz="1800">
              <a:latin typeface="Arial"/>
              <a:cs typeface="Arial"/>
            </a:endParaRPr>
          </a:p>
          <a:p>
            <a:pPr marL="306070" indent="-214629">
              <a:lnSpc>
                <a:spcPct val="100000"/>
              </a:lnSpc>
              <a:spcBef>
                <a:spcPts val="1080"/>
              </a:spcBef>
              <a:buSzPct val="94444"/>
              <a:buAutoNum type="arabicPlain"/>
              <a:tabLst>
                <a:tab pos="306070" algn="l"/>
              </a:tabLst>
            </a:pPr>
            <a:r>
              <a:rPr sz="1800" spc="-65" dirty="0">
                <a:latin typeface="Arial"/>
                <a:cs typeface="Arial"/>
              </a:rPr>
              <a:t>Early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detection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50" dirty="0">
                <a:latin typeface="Arial"/>
                <a:cs typeface="Arial"/>
              </a:rPr>
              <a:t>of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issues</a:t>
            </a:r>
            <a:endParaRPr sz="1800">
              <a:latin typeface="Arial"/>
              <a:cs typeface="Arial"/>
            </a:endParaRPr>
          </a:p>
          <a:p>
            <a:pPr marL="305435" indent="-213995">
              <a:lnSpc>
                <a:spcPct val="100000"/>
              </a:lnSpc>
              <a:spcBef>
                <a:spcPts val="1080"/>
              </a:spcBef>
              <a:buSzPct val="94444"/>
              <a:buAutoNum type="arabicPlain"/>
              <a:tabLst>
                <a:tab pos="305435" algn="l"/>
              </a:tabLst>
            </a:pPr>
            <a:r>
              <a:rPr sz="1800" spc="-30" dirty="0">
                <a:latin typeface="Arial"/>
                <a:cs typeface="Arial"/>
              </a:rPr>
              <a:t>Efficiency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optimization</a:t>
            </a:r>
            <a:endParaRPr sz="1800">
              <a:latin typeface="Arial"/>
              <a:cs typeface="Arial"/>
            </a:endParaRPr>
          </a:p>
          <a:p>
            <a:pPr marL="306070" indent="-214629">
              <a:lnSpc>
                <a:spcPct val="100000"/>
              </a:lnSpc>
              <a:spcBef>
                <a:spcPts val="1080"/>
              </a:spcBef>
              <a:buSzPct val="94444"/>
              <a:buAutoNum type="arabicPlain"/>
              <a:tabLst>
                <a:tab pos="306070" algn="l"/>
              </a:tabLst>
            </a:pPr>
            <a:r>
              <a:rPr sz="1800" dirty="0">
                <a:latin typeface="Arial"/>
                <a:cs typeface="Arial"/>
              </a:rPr>
              <a:t>Filter</a:t>
            </a:r>
            <a:r>
              <a:rPr sz="1800" spc="-1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change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notification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580638" y="1372361"/>
            <a:ext cx="4947285" cy="4150360"/>
          </a:xfrm>
          <a:custGeom>
            <a:avLst/>
            <a:gdLst/>
            <a:ahLst/>
            <a:cxnLst/>
            <a:rect l="l" t="t" r="r" b="b"/>
            <a:pathLst>
              <a:path w="4947284" h="4150360">
                <a:moveTo>
                  <a:pt x="4081271" y="673100"/>
                </a:moveTo>
                <a:lnTo>
                  <a:pt x="4091559" y="0"/>
                </a:lnTo>
              </a:path>
              <a:path w="4947284" h="4150360">
                <a:moveTo>
                  <a:pt x="4090416" y="4572"/>
                </a:moveTo>
                <a:lnTo>
                  <a:pt x="4946269" y="8762"/>
                </a:lnTo>
              </a:path>
              <a:path w="4947284" h="4150360">
                <a:moveTo>
                  <a:pt x="3963923" y="3540252"/>
                </a:moveTo>
                <a:lnTo>
                  <a:pt x="3963923" y="4149852"/>
                </a:lnTo>
              </a:path>
              <a:path w="4947284" h="4150360">
                <a:moveTo>
                  <a:pt x="3963923" y="4149852"/>
                </a:moveTo>
                <a:lnTo>
                  <a:pt x="4946777" y="4149852"/>
                </a:lnTo>
              </a:path>
              <a:path w="4947284" h="4150360">
                <a:moveTo>
                  <a:pt x="764032" y="1831848"/>
                </a:moveTo>
                <a:lnTo>
                  <a:pt x="0" y="1831848"/>
                </a:lnTo>
              </a:path>
            </a:pathLst>
          </a:custGeom>
          <a:ln w="19050">
            <a:solidFill>
              <a:srgbClr val="13214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1743690" y="159511"/>
            <a:ext cx="404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76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1730990" y="133350"/>
              <a:ext cx="429895" cy="325120"/>
            </a:xfrm>
            <a:custGeom>
              <a:avLst/>
              <a:gdLst/>
              <a:ahLst/>
              <a:cxnLst/>
              <a:rect l="l" t="t" r="r" b="b"/>
              <a:pathLst>
                <a:path w="429895" h="325120">
                  <a:moveTo>
                    <a:pt x="429768" y="0"/>
                  </a:moveTo>
                  <a:lnTo>
                    <a:pt x="0" y="0"/>
                  </a:lnTo>
                  <a:lnTo>
                    <a:pt x="0" y="324612"/>
                  </a:lnTo>
                  <a:lnTo>
                    <a:pt x="429768" y="324612"/>
                  </a:lnTo>
                  <a:lnTo>
                    <a:pt x="4297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730990" y="133350"/>
              <a:ext cx="429895" cy="325120"/>
            </a:xfrm>
            <a:custGeom>
              <a:avLst/>
              <a:gdLst/>
              <a:ahLst/>
              <a:cxnLst/>
              <a:rect l="l" t="t" r="r" b="b"/>
              <a:pathLst>
                <a:path w="429895" h="325120">
                  <a:moveTo>
                    <a:pt x="0" y="324612"/>
                  </a:moveTo>
                  <a:lnTo>
                    <a:pt x="429768" y="324612"/>
                  </a:lnTo>
                  <a:lnTo>
                    <a:pt x="429768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2212" y="1828800"/>
            <a:ext cx="4509770" cy="4800600"/>
            <a:chOff x="172212" y="1828800"/>
            <a:chExt cx="4509770" cy="4800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212" y="1828800"/>
              <a:ext cx="4509516" cy="48006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67284" y="5419344"/>
              <a:ext cx="623570" cy="868680"/>
            </a:xfrm>
            <a:custGeom>
              <a:avLst/>
              <a:gdLst/>
              <a:ahLst/>
              <a:cxnLst/>
              <a:rect l="l" t="t" r="r" b="b"/>
              <a:pathLst>
                <a:path w="623569" h="868679">
                  <a:moveTo>
                    <a:pt x="622947" y="0"/>
                  </a:moveTo>
                  <a:lnTo>
                    <a:pt x="0" y="0"/>
                  </a:lnTo>
                  <a:lnTo>
                    <a:pt x="0" y="868679"/>
                  </a:lnTo>
                  <a:lnTo>
                    <a:pt x="622947" y="868679"/>
                  </a:lnTo>
                  <a:lnTo>
                    <a:pt x="6229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67284" y="5419344"/>
              <a:ext cx="623570" cy="868680"/>
            </a:xfrm>
            <a:custGeom>
              <a:avLst/>
              <a:gdLst/>
              <a:ahLst/>
              <a:cxnLst/>
              <a:rect l="l" t="t" r="r" b="b"/>
              <a:pathLst>
                <a:path w="623569" h="868679">
                  <a:moveTo>
                    <a:pt x="0" y="868679"/>
                  </a:moveTo>
                  <a:lnTo>
                    <a:pt x="622947" y="868679"/>
                  </a:lnTo>
                  <a:lnTo>
                    <a:pt x="622947" y="0"/>
                  </a:lnTo>
                  <a:lnTo>
                    <a:pt x="0" y="0"/>
                  </a:lnTo>
                  <a:lnTo>
                    <a:pt x="0" y="868679"/>
                  </a:lnTo>
                  <a:close/>
                </a:path>
              </a:pathLst>
            </a:custGeom>
            <a:ln w="12699">
              <a:solidFill>
                <a:srgbClr val="203D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8263" y="3000755"/>
              <a:ext cx="1094105" cy="2418715"/>
            </a:xfrm>
            <a:custGeom>
              <a:avLst/>
              <a:gdLst/>
              <a:ahLst/>
              <a:cxnLst/>
              <a:rect l="l" t="t" r="r" b="b"/>
              <a:pathLst>
                <a:path w="1094105" h="2418715">
                  <a:moveTo>
                    <a:pt x="0" y="0"/>
                  </a:moveTo>
                  <a:lnTo>
                    <a:pt x="1093851" y="0"/>
                  </a:lnTo>
                </a:path>
                <a:path w="1094105" h="2418715">
                  <a:moveTo>
                    <a:pt x="90297" y="2040255"/>
                  </a:moveTo>
                  <a:lnTo>
                    <a:pt x="90297" y="2418588"/>
                  </a:lnTo>
                </a:path>
              </a:pathLst>
            </a:custGeom>
            <a:ln w="6350">
              <a:solidFill>
                <a:srgbClr val="5B9B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994403" y="3378657"/>
            <a:ext cx="400685" cy="970915"/>
          </a:xfrm>
          <a:prstGeom prst="rect">
            <a:avLst/>
          </a:prstGeom>
          <a:solidFill>
            <a:srgbClr val="FFFFFF"/>
          </a:solidFill>
          <a:ln w="12700">
            <a:solidFill>
              <a:srgbClr val="203D57"/>
            </a:solidFill>
          </a:ln>
        </p:spPr>
        <p:txBody>
          <a:bodyPr vert="vert" wrap="square" lIns="0" tIns="109855" rIns="0" bIns="0" rtlCol="0">
            <a:spAutoFit/>
          </a:bodyPr>
          <a:lstStyle/>
          <a:p>
            <a:pPr marL="120650">
              <a:lnSpc>
                <a:spcPct val="100000"/>
              </a:lnSpc>
              <a:spcBef>
                <a:spcPts val="865"/>
              </a:spcBef>
            </a:pPr>
            <a:r>
              <a:rPr sz="1100" dirty="0">
                <a:latin typeface="Arial"/>
                <a:cs typeface="Arial"/>
              </a:rPr>
              <a:t>Mobile</a:t>
            </a:r>
            <a:r>
              <a:rPr sz="1100" spc="9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app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25840" y="1837944"/>
            <a:ext cx="3393947" cy="209245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86884" y="4088891"/>
            <a:ext cx="7232904" cy="254050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86884" y="1828800"/>
            <a:ext cx="3671316" cy="2101596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63068" y="553212"/>
            <a:ext cx="5180330" cy="967740"/>
          </a:xfrm>
          <a:custGeom>
            <a:avLst/>
            <a:gdLst/>
            <a:ahLst/>
            <a:cxnLst/>
            <a:rect l="l" t="t" r="r" b="b"/>
            <a:pathLst>
              <a:path w="5180330" h="967740">
                <a:moveTo>
                  <a:pt x="0" y="967739"/>
                </a:moveTo>
                <a:lnTo>
                  <a:pt x="5180076" y="967739"/>
                </a:lnTo>
                <a:lnTo>
                  <a:pt x="5180076" y="0"/>
                </a:lnTo>
                <a:lnTo>
                  <a:pt x="0" y="0"/>
                </a:lnTo>
                <a:lnTo>
                  <a:pt x="0" y="967739"/>
                </a:lnTo>
                <a:close/>
              </a:path>
            </a:pathLst>
          </a:custGeom>
          <a:ln w="12700">
            <a:solidFill>
              <a:srgbClr val="D9D4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69418" y="523468"/>
            <a:ext cx="516763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895" marR="582295">
              <a:lnSpc>
                <a:spcPct val="150000"/>
              </a:lnSpc>
              <a:spcBef>
                <a:spcPts val="100"/>
              </a:spcBef>
            </a:pPr>
            <a:r>
              <a:rPr sz="2000" dirty="0">
                <a:solidFill>
                  <a:srgbClr val="1E2F40"/>
                </a:solidFill>
                <a:latin typeface="Carlito"/>
                <a:cs typeface="Carlito"/>
              </a:rPr>
              <a:t>SMART</a:t>
            </a:r>
            <a:r>
              <a:rPr sz="2000" spc="175" dirty="0">
                <a:solidFill>
                  <a:srgbClr val="1E2F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1E2F40"/>
                </a:solidFill>
                <a:latin typeface="Carlito"/>
                <a:cs typeface="Carlito"/>
              </a:rPr>
              <a:t>WATER</a:t>
            </a:r>
            <a:r>
              <a:rPr sz="2000" spc="90" dirty="0">
                <a:solidFill>
                  <a:srgbClr val="1E2F40"/>
                </a:solidFill>
                <a:latin typeface="Carlito"/>
                <a:cs typeface="Carlito"/>
              </a:rPr>
              <a:t> </a:t>
            </a:r>
            <a:r>
              <a:rPr sz="2000" spc="60" dirty="0">
                <a:solidFill>
                  <a:srgbClr val="1E2F40"/>
                </a:solidFill>
                <a:latin typeface="Carlito"/>
                <a:cs typeface="Carlito"/>
              </a:rPr>
              <a:t>QUALITY</a:t>
            </a:r>
            <a:r>
              <a:rPr sz="2000" spc="165" dirty="0">
                <a:solidFill>
                  <a:srgbClr val="1E2F40"/>
                </a:solidFill>
                <a:latin typeface="Carlito"/>
                <a:cs typeface="Carlito"/>
              </a:rPr>
              <a:t> </a:t>
            </a:r>
            <a:r>
              <a:rPr sz="2000" spc="55" dirty="0">
                <a:solidFill>
                  <a:srgbClr val="1E2F40"/>
                </a:solidFill>
                <a:latin typeface="Carlito"/>
                <a:cs typeface="Carlito"/>
              </a:rPr>
              <a:t>AND</a:t>
            </a:r>
            <a:r>
              <a:rPr sz="2000" spc="165" dirty="0">
                <a:solidFill>
                  <a:srgbClr val="1E2F4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1E2F40"/>
                </a:solidFill>
                <a:latin typeface="Carlito"/>
                <a:cs typeface="Carlito"/>
              </a:rPr>
              <a:t>QUANTITY </a:t>
            </a:r>
            <a:r>
              <a:rPr sz="2000" spc="75" dirty="0">
                <a:solidFill>
                  <a:srgbClr val="1E2F40"/>
                </a:solidFill>
                <a:latin typeface="Carlito"/>
                <a:cs typeface="Carlito"/>
              </a:rPr>
              <a:t>MONITORING</a:t>
            </a:r>
            <a:r>
              <a:rPr sz="2000" spc="265" dirty="0">
                <a:solidFill>
                  <a:srgbClr val="1E2F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1E2F40"/>
                </a:solidFill>
                <a:latin typeface="Carlito"/>
                <a:cs typeface="Carlito"/>
              </a:rPr>
              <a:t>SYSTEM</a:t>
            </a:r>
            <a:r>
              <a:rPr sz="2000" spc="165" dirty="0">
                <a:solidFill>
                  <a:srgbClr val="1E2F40"/>
                </a:solidFill>
                <a:latin typeface="Carlito"/>
                <a:cs typeface="Carlito"/>
              </a:rPr>
              <a:t> </a:t>
            </a:r>
            <a:r>
              <a:rPr sz="2000" spc="85" dirty="0">
                <a:solidFill>
                  <a:srgbClr val="1E2F40"/>
                </a:solidFill>
                <a:latin typeface="Carlito"/>
                <a:cs typeface="Carlito"/>
              </a:rPr>
              <a:t>(Embedded</a:t>
            </a:r>
            <a:r>
              <a:rPr sz="2000" spc="330" dirty="0">
                <a:solidFill>
                  <a:srgbClr val="1E2F40"/>
                </a:solidFill>
                <a:latin typeface="Carlito"/>
                <a:cs typeface="Carlito"/>
              </a:rPr>
              <a:t> </a:t>
            </a:r>
            <a:r>
              <a:rPr sz="2000" spc="30" dirty="0">
                <a:solidFill>
                  <a:srgbClr val="1E2F40"/>
                </a:solidFill>
                <a:latin typeface="Carlito"/>
                <a:cs typeface="Carlito"/>
              </a:rPr>
              <a:t>IOT)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5960" y="605175"/>
            <a:ext cx="2790109" cy="54908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24960" y="606650"/>
            <a:ext cx="2790109" cy="56036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33900" y="457200"/>
            <a:ext cx="3124200" cy="579120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152144" y="726948"/>
            <a:ext cx="2615565" cy="5354320"/>
            <a:chOff x="1152144" y="726948"/>
            <a:chExt cx="2615565" cy="535432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2144" y="726948"/>
              <a:ext cx="2596134" cy="529818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9868" y="5640324"/>
              <a:ext cx="2537460" cy="440435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4773167" y="675131"/>
            <a:ext cx="2604770" cy="5389245"/>
            <a:chOff x="4773167" y="675131"/>
            <a:chExt cx="2604770" cy="5389245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73167" y="675131"/>
              <a:ext cx="2593086" cy="518693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14315" y="5532120"/>
              <a:ext cx="2563367" cy="531876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8429243" y="713231"/>
            <a:ext cx="2574290" cy="5381625"/>
            <a:chOff x="8429243" y="713231"/>
            <a:chExt cx="2574290" cy="5381625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29243" y="713231"/>
              <a:ext cx="2558033" cy="531190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65819" y="5654040"/>
              <a:ext cx="2537460" cy="44043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629911" y="6256020"/>
            <a:ext cx="3218815" cy="370840"/>
          </a:xfrm>
          <a:prstGeom prst="rect">
            <a:avLst/>
          </a:prstGeom>
          <a:ln w="12700">
            <a:solidFill>
              <a:srgbClr val="D9D4A7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25"/>
              </a:spcBef>
            </a:pPr>
            <a:r>
              <a:rPr sz="1800" dirty="0">
                <a:solidFill>
                  <a:srgbClr val="1E2F40"/>
                </a:solidFill>
                <a:latin typeface="Arial"/>
                <a:cs typeface="Arial"/>
              </a:rPr>
              <a:t>U</a:t>
            </a:r>
            <a:r>
              <a:rPr sz="1800" spc="-75" dirty="0">
                <a:solidFill>
                  <a:srgbClr val="1E2F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1E2F40"/>
                </a:solidFill>
                <a:latin typeface="Arial"/>
                <a:cs typeface="Arial"/>
              </a:rPr>
              <a:t>I</a:t>
            </a:r>
            <a:r>
              <a:rPr sz="1800" spc="-55" dirty="0">
                <a:solidFill>
                  <a:srgbClr val="1E2F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1E2F40"/>
                </a:solidFill>
                <a:latin typeface="Arial"/>
                <a:cs typeface="Arial"/>
              </a:rPr>
              <a:t>Interface</a:t>
            </a:r>
            <a:r>
              <a:rPr sz="1800" spc="-50" dirty="0">
                <a:solidFill>
                  <a:srgbClr val="1E2F40"/>
                </a:solidFill>
                <a:latin typeface="Arial"/>
                <a:cs typeface="Arial"/>
              </a:rPr>
              <a:t> </a:t>
            </a:r>
            <a:r>
              <a:rPr sz="1800" spc="50" dirty="0">
                <a:solidFill>
                  <a:srgbClr val="1E2F40"/>
                </a:solidFill>
                <a:latin typeface="Arial"/>
                <a:cs typeface="Arial"/>
              </a:rPr>
              <a:t>of</a:t>
            </a:r>
            <a:r>
              <a:rPr sz="1800" spc="-50" dirty="0">
                <a:solidFill>
                  <a:srgbClr val="1E2F40"/>
                </a:solidFill>
                <a:latin typeface="Arial"/>
                <a:cs typeface="Arial"/>
              </a:rPr>
              <a:t> </a:t>
            </a:r>
            <a:r>
              <a:rPr sz="1800" spc="-114" dirty="0">
                <a:solidFill>
                  <a:srgbClr val="1E2F40"/>
                </a:solidFill>
                <a:latin typeface="Arial"/>
                <a:cs typeface="Arial"/>
              </a:rPr>
              <a:t>AQUAFY</a:t>
            </a:r>
            <a:r>
              <a:rPr sz="1800" spc="-10" dirty="0">
                <a:solidFill>
                  <a:srgbClr val="1E2F40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1E2F40"/>
                </a:solidFill>
                <a:latin typeface="Arial"/>
                <a:cs typeface="Arial"/>
              </a:rPr>
              <a:t>App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0559" y="0"/>
            <a:ext cx="11521440" cy="6858000"/>
            <a:chOff x="670559" y="0"/>
            <a:chExt cx="11521440" cy="6858000"/>
          </a:xfrm>
        </p:grpSpPr>
        <p:sp>
          <p:nvSpPr>
            <p:cNvPr id="3" name="object 3"/>
            <p:cNvSpPr/>
            <p:nvPr/>
          </p:nvSpPr>
          <p:spPr>
            <a:xfrm>
              <a:off x="5188457" y="1465325"/>
              <a:ext cx="679450" cy="0"/>
            </a:xfrm>
            <a:custGeom>
              <a:avLst/>
              <a:gdLst/>
              <a:ahLst/>
              <a:cxnLst/>
              <a:rect l="l" t="t" r="r" b="b"/>
              <a:pathLst>
                <a:path w="679450">
                  <a:moveTo>
                    <a:pt x="0" y="0"/>
                  </a:moveTo>
                  <a:lnTo>
                    <a:pt x="678941" y="0"/>
                  </a:lnTo>
                </a:path>
              </a:pathLst>
            </a:custGeom>
            <a:ln w="25400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867400" y="0"/>
              <a:ext cx="6324600" cy="6858000"/>
            </a:xfrm>
            <a:custGeom>
              <a:avLst/>
              <a:gdLst/>
              <a:ahLst/>
              <a:cxnLst/>
              <a:rect l="l" t="t" r="r" b="b"/>
              <a:pathLst>
                <a:path w="6324600" h="6858000">
                  <a:moveTo>
                    <a:pt x="63246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6324600" y="6858000"/>
                  </a:lnTo>
                  <a:lnTo>
                    <a:pt x="6324600" y="0"/>
                  </a:lnTo>
                  <a:close/>
                </a:path>
              </a:pathLst>
            </a:custGeom>
            <a:solidFill>
              <a:srgbClr val="1E2F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0559" y="419100"/>
              <a:ext cx="4625340" cy="60198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518529" y="749553"/>
            <a:ext cx="5025390" cy="469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</a:tabLst>
            </a:pPr>
            <a:r>
              <a:rPr sz="1800" spc="-20" dirty="0">
                <a:solidFill>
                  <a:srgbClr val="D9D4A7"/>
                </a:solidFill>
                <a:latin typeface="Arial"/>
                <a:cs typeface="Arial"/>
              </a:rPr>
              <a:t>Cost-</a:t>
            </a:r>
            <a:r>
              <a:rPr sz="1800" spc="-30" dirty="0">
                <a:solidFill>
                  <a:srgbClr val="D9D4A7"/>
                </a:solidFill>
                <a:latin typeface="Arial"/>
                <a:cs typeface="Arial"/>
              </a:rPr>
              <a:t>Effective </a:t>
            </a:r>
            <a:r>
              <a:rPr sz="1800" spc="-10" dirty="0">
                <a:solidFill>
                  <a:srgbClr val="D9D4A7"/>
                </a:solidFill>
                <a:latin typeface="Arial"/>
                <a:cs typeface="Arial"/>
              </a:rPr>
              <a:t>Retrofitting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  <a:buClr>
                <a:srgbClr val="D9D4A7"/>
              </a:buClr>
              <a:buFont typeface="Arial"/>
              <a:buChar char="•"/>
            </a:pP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</a:tabLst>
            </a:pPr>
            <a:r>
              <a:rPr sz="1800" spc="-10" dirty="0">
                <a:solidFill>
                  <a:srgbClr val="D9D4A7"/>
                </a:solidFill>
                <a:latin typeface="Arial"/>
                <a:cs typeface="Arial"/>
              </a:rPr>
              <a:t>Sustainability</a:t>
            </a:r>
            <a:r>
              <a:rPr sz="1800" spc="-25" dirty="0">
                <a:solidFill>
                  <a:srgbClr val="D9D4A7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D9D4A7"/>
                </a:solidFill>
                <a:latin typeface="Arial"/>
                <a:cs typeface="Arial"/>
              </a:rPr>
              <a:t>and</a:t>
            </a:r>
            <a:r>
              <a:rPr sz="1800" spc="-40" dirty="0">
                <a:solidFill>
                  <a:srgbClr val="D9D4A7"/>
                </a:solidFill>
                <a:latin typeface="Arial"/>
                <a:cs typeface="Arial"/>
              </a:rPr>
              <a:t> </a:t>
            </a:r>
            <a:r>
              <a:rPr sz="1800" spc="-75" dirty="0">
                <a:solidFill>
                  <a:srgbClr val="D9D4A7"/>
                </a:solidFill>
                <a:latin typeface="Arial"/>
                <a:cs typeface="Arial"/>
              </a:rPr>
              <a:t>Resources</a:t>
            </a:r>
            <a:r>
              <a:rPr sz="1800" spc="-45" dirty="0">
                <a:solidFill>
                  <a:srgbClr val="D9D4A7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D9D4A7"/>
                </a:solidFill>
                <a:latin typeface="Arial"/>
                <a:cs typeface="Arial"/>
              </a:rPr>
              <a:t>Optimization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  <a:buClr>
                <a:srgbClr val="D9D4A7"/>
              </a:buClr>
              <a:buFont typeface="Arial"/>
              <a:buChar char="•"/>
            </a:pP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</a:tabLst>
            </a:pPr>
            <a:r>
              <a:rPr sz="1800" spc="-20" dirty="0">
                <a:solidFill>
                  <a:srgbClr val="D9D4A7"/>
                </a:solidFill>
                <a:latin typeface="Arial"/>
                <a:cs typeface="Arial"/>
              </a:rPr>
              <a:t>Decentralized</a:t>
            </a:r>
            <a:r>
              <a:rPr sz="1800" spc="5" dirty="0">
                <a:solidFill>
                  <a:srgbClr val="D9D4A7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D9D4A7"/>
                </a:solidFill>
                <a:latin typeface="Arial"/>
                <a:cs typeface="Arial"/>
              </a:rPr>
              <a:t>approach</a:t>
            </a:r>
            <a:endParaRPr sz="1800">
              <a:latin typeface="Arial"/>
              <a:cs typeface="Arial"/>
            </a:endParaRPr>
          </a:p>
          <a:p>
            <a:pPr marL="299085" marR="5715" indent="-287020">
              <a:lnSpc>
                <a:spcPct val="200000"/>
              </a:lnSpc>
              <a:buChar char="•"/>
              <a:tabLst>
                <a:tab pos="299085" algn="l"/>
                <a:tab pos="1108075" algn="l"/>
                <a:tab pos="2458720" algn="l"/>
                <a:tab pos="3056255" algn="l"/>
                <a:tab pos="3851910" algn="l"/>
                <a:tab pos="4353560" algn="l"/>
              </a:tabLst>
            </a:pPr>
            <a:r>
              <a:rPr sz="1800" spc="-10" dirty="0">
                <a:solidFill>
                  <a:srgbClr val="D9D4A7"/>
                </a:solidFill>
                <a:latin typeface="Arial"/>
                <a:cs typeface="Arial"/>
              </a:rPr>
              <a:t>Smart</a:t>
            </a:r>
            <a:r>
              <a:rPr sz="1800" dirty="0">
                <a:solidFill>
                  <a:srgbClr val="D9D4A7"/>
                </a:solidFill>
                <a:latin typeface="Arial"/>
                <a:cs typeface="Arial"/>
              </a:rPr>
              <a:t>	</a:t>
            </a:r>
            <a:r>
              <a:rPr sz="1800" spc="35" dirty="0">
                <a:solidFill>
                  <a:srgbClr val="D9D4A7"/>
                </a:solidFill>
                <a:latin typeface="Arial"/>
                <a:cs typeface="Arial"/>
              </a:rPr>
              <a:t>Monitoring</a:t>
            </a:r>
            <a:r>
              <a:rPr sz="1800" dirty="0">
                <a:solidFill>
                  <a:srgbClr val="D9D4A7"/>
                </a:solidFill>
                <a:latin typeface="Arial"/>
                <a:cs typeface="Arial"/>
              </a:rPr>
              <a:t>	</a:t>
            </a:r>
            <a:r>
              <a:rPr sz="1800" spc="-25" dirty="0">
                <a:solidFill>
                  <a:srgbClr val="D9D4A7"/>
                </a:solidFill>
                <a:latin typeface="Arial"/>
                <a:cs typeface="Arial"/>
              </a:rPr>
              <a:t>and</a:t>
            </a:r>
            <a:r>
              <a:rPr sz="1800" dirty="0">
                <a:solidFill>
                  <a:srgbClr val="D9D4A7"/>
                </a:solidFill>
                <a:latin typeface="Arial"/>
                <a:cs typeface="Arial"/>
              </a:rPr>
              <a:t>	</a:t>
            </a:r>
            <a:r>
              <a:rPr sz="1800" spc="-10" dirty="0">
                <a:solidFill>
                  <a:srgbClr val="D9D4A7"/>
                </a:solidFill>
                <a:latin typeface="Arial"/>
                <a:cs typeface="Arial"/>
              </a:rPr>
              <a:t>Alerts</a:t>
            </a:r>
            <a:r>
              <a:rPr sz="1800" dirty="0">
                <a:solidFill>
                  <a:srgbClr val="D9D4A7"/>
                </a:solidFill>
                <a:latin typeface="Arial"/>
                <a:cs typeface="Arial"/>
              </a:rPr>
              <a:t>	</a:t>
            </a:r>
            <a:r>
              <a:rPr sz="1800" spc="-25" dirty="0">
                <a:solidFill>
                  <a:srgbClr val="D9D4A7"/>
                </a:solidFill>
                <a:latin typeface="Arial"/>
                <a:cs typeface="Arial"/>
              </a:rPr>
              <a:t>for</a:t>
            </a:r>
            <a:r>
              <a:rPr sz="1800" dirty="0">
                <a:solidFill>
                  <a:srgbClr val="D9D4A7"/>
                </a:solidFill>
                <a:latin typeface="Arial"/>
                <a:cs typeface="Arial"/>
              </a:rPr>
              <a:t>	</a:t>
            </a:r>
            <a:r>
              <a:rPr sz="1800" spc="-35" dirty="0">
                <a:solidFill>
                  <a:srgbClr val="D9D4A7"/>
                </a:solidFill>
                <a:latin typeface="Arial"/>
                <a:cs typeface="Arial"/>
              </a:rPr>
              <a:t>Timely </a:t>
            </a:r>
            <a:r>
              <a:rPr sz="1800" spc="-10" dirty="0">
                <a:solidFill>
                  <a:srgbClr val="D9D4A7"/>
                </a:solidFill>
                <a:latin typeface="Arial"/>
                <a:cs typeface="Arial"/>
              </a:rPr>
              <a:t>Intervention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  <a:buClr>
                <a:srgbClr val="D9D4A7"/>
              </a:buClr>
              <a:buFont typeface="Arial"/>
              <a:buChar char="•"/>
            </a:pP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</a:tabLst>
            </a:pPr>
            <a:r>
              <a:rPr sz="1800" spc="-10" dirty="0">
                <a:solidFill>
                  <a:srgbClr val="D9D4A7"/>
                </a:solidFill>
                <a:latin typeface="Arial"/>
                <a:cs typeface="Arial"/>
              </a:rPr>
              <a:t>Remote</a:t>
            </a:r>
            <a:r>
              <a:rPr sz="1800" spc="25" dirty="0">
                <a:solidFill>
                  <a:srgbClr val="D9D4A7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D9D4A7"/>
                </a:solidFill>
                <a:latin typeface="Arial"/>
                <a:cs typeface="Arial"/>
              </a:rPr>
              <a:t>Maintenance</a:t>
            </a:r>
            <a:r>
              <a:rPr sz="1800" spc="25" dirty="0">
                <a:solidFill>
                  <a:srgbClr val="D9D4A7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D9D4A7"/>
                </a:solidFill>
                <a:latin typeface="Arial"/>
                <a:cs typeface="Arial"/>
              </a:rPr>
              <a:t>Integration</a:t>
            </a:r>
            <a:r>
              <a:rPr sz="1800" spc="30" dirty="0">
                <a:solidFill>
                  <a:srgbClr val="D9D4A7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D9D4A7"/>
                </a:solidFill>
                <a:latin typeface="Arial"/>
                <a:cs typeface="Arial"/>
              </a:rPr>
              <a:t>for</a:t>
            </a:r>
            <a:r>
              <a:rPr sz="1800" spc="30" dirty="0">
                <a:solidFill>
                  <a:srgbClr val="D9D4A7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D9D4A7"/>
                </a:solidFill>
                <a:latin typeface="Arial"/>
                <a:cs typeface="Arial"/>
              </a:rPr>
              <a:t>Efficiency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5"/>
              </a:spcBef>
              <a:buClr>
                <a:srgbClr val="D9D4A7"/>
              </a:buClr>
              <a:buFont typeface="Arial"/>
              <a:buChar char="•"/>
            </a:pP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</a:tabLst>
            </a:pPr>
            <a:r>
              <a:rPr sz="1800" spc="-20" dirty="0">
                <a:solidFill>
                  <a:srgbClr val="D9D4A7"/>
                </a:solidFill>
                <a:latin typeface="Arial"/>
                <a:cs typeface="Arial"/>
              </a:rPr>
              <a:t>Environmental</a:t>
            </a:r>
            <a:r>
              <a:rPr sz="1800" spc="10" dirty="0">
                <a:solidFill>
                  <a:srgbClr val="D9D4A7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D9D4A7"/>
                </a:solidFill>
                <a:latin typeface="Arial"/>
                <a:cs typeface="Arial"/>
              </a:rPr>
              <a:t>Friendliness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  <a:buClr>
                <a:srgbClr val="D9D4A7"/>
              </a:buClr>
              <a:buFont typeface="Arial"/>
              <a:buChar char="•"/>
            </a:pP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  <a:tab pos="1713230" algn="l"/>
                <a:tab pos="3343910" algn="l"/>
                <a:tab pos="4025265" algn="l"/>
              </a:tabLst>
            </a:pPr>
            <a:r>
              <a:rPr sz="1800" dirty="0">
                <a:solidFill>
                  <a:srgbClr val="D9D4A7"/>
                </a:solidFill>
                <a:latin typeface="Arial"/>
                <a:cs typeface="Arial"/>
              </a:rPr>
              <a:t>Long-</a:t>
            </a:r>
            <a:r>
              <a:rPr sz="1800" spc="-20" dirty="0">
                <a:solidFill>
                  <a:srgbClr val="D9D4A7"/>
                </a:solidFill>
                <a:latin typeface="Arial"/>
                <a:cs typeface="Arial"/>
              </a:rPr>
              <a:t>Term</a:t>
            </a:r>
            <a:r>
              <a:rPr sz="1800" dirty="0">
                <a:solidFill>
                  <a:srgbClr val="D9D4A7"/>
                </a:solidFill>
                <a:latin typeface="Arial"/>
                <a:cs typeface="Arial"/>
              </a:rPr>
              <a:t>	</a:t>
            </a:r>
            <a:r>
              <a:rPr sz="1800" spc="-10" dirty="0">
                <a:solidFill>
                  <a:srgbClr val="D9D4A7"/>
                </a:solidFill>
                <a:latin typeface="Arial"/>
                <a:cs typeface="Arial"/>
              </a:rPr>
              <a:t>Sustainability</a:t>
            </a:r>
            <a:r>
              <a:rPr sz="1800" dirty="0">
                <a:solidFill>
                  <a:srgbClr val="D9D4A7"/>
                </a:solidFill>
                <a:latin typeface="Arial"/>
                <a:cs typeface="Arial"/>
              </a:rPr>
              <a:t>	</a:t>
            </a:r>
            <a:r>
              <a:rPr sz="1800" spc="-25" dirty="0">
                <a:solidFill>
                  <a:srgbClr val="D9D4A7"/>
                </a:solidFill>
                <a:latin typeface="Arial"/>
                <a:cs typeface="Arial"/>
              </a:rPr>
              <a:t>and</a:t>
            </a:r>
            <a:r>
              <a:rPr sz="1800" dirty="0">
                <a:solidFill>
                  <a:srgbClr val="D9D4A7"/>
                </a:solidFill>
                <a:latin typeface="Arial"/>
                <a:cs typeface="Arial"/>
              </a:rPr>
              <a:t>	</a:t>
            </a:r>
            <a:r>
              <a:rPr sz="1800" spc="-10" dirty="0">
                <a:solidFill>
                  <a:srgbClr val="D9D4A7"/>
                </a:solidFill>
                <a:latin typeface="Arial"/>
                <a:cs typeface="Arial"/>
              </a:rPr>
              <a:t>Predictive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</a:pPr>
            <a:r>
              <a:rPr sz="1800" spc="-20" dirty="0">
                <a:solidFill>
                  <a:srgbClr val="D9D4A7"/>
                </a:solidFill>
                <a:latin typeface="Arial"/>
                <a:cs typeface="Arial"/>
              </a:rPr>
              <a:t>Capabilities</a:t>
            </a:r>
            <a:r>
              <a:rPr sz="1800" spc="25" dirty="0">
                <a:solidFill>
                  <a:srgbClr val="D9D4A7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D9D4A7"/>
                </a:solidFill>
                <a:latin typeface="Arial"/>
                <a:cs typeface="Arial"/>
              </a:rPr>
              <a:t>for</a:t>
            </a:r>
            <a:r>
              <a:rPr sz="1800" spc="-15" dirty="0">
                <a:solidFill>
                  <a:srgbClr val="D9D4A7"/>
                </a:solidFill>
                <a:latin typeface="Arial"/>
                <a:cs typeface="Arial"/>
              </a:rPr>
              <a:t> </a:t>
            </a:r>
            <a:r>
              <a:rPr sz="1800" spc="-240" dirty="0">
                <a:solidFill>
                  <a:srgbClr val="D9D4A7"/>
                </a:solidFill>
                <a:latin typeface="Arial"/>
                <a:cs typeface="Arial"/>
              </a:rPr>
              <a:t>CSR</a:t>
            </a:r>
            <a:r>
              <a:rPr sz="1800" spc="-10" dirty="0">
                <a:solidFill>
                  <a:srgbClr val="D9D4A7"/>
                </a:solidFill>
                <a:latin typeface="Arial"/>
                <a:cs typeface="Arial"/>
              </a:rPr>
              <a:t> activities</a:t>
            </a:r>
            <a:r>
              <a:rPr sz="1800" spc="35" dirty="0">
                <a:solidFill>
                  <a:srgbClr val="D9D4A7"/>
                </a:solidFill>
                <a:latin typeface="Arial"/>
                <a:cs typeface="Arial"/>
              </a:rPr>
              <a:t> </a:t>
            </a:r>
            <a:r>
              <a:rPr sz="1800" spc="-120" dirty="0">
                <a:solidFill>
                  <a:srgbClr val="D9D4A7"/>
                </a:solidFill>
                <a:latin typeface="Arial"/>
                <a:cs typeface="Arial"/>
              </a:rPr>
              <a:t>as</a:t>
            </a:r>
            <a:r>
              <a:rPr sz="1800" spc="-10" dirty="0">
                <a:solidFill>
                  <a:srgbClr val="D9D4A7"/>
                </a:solidFill>
                <a:latin typeface="Arial"/>
                <a:cs typeface="Arial"/>
              </a:rPr>
              <a:t> well.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71016" y="1363980"/>
            <a:ext cx="3291840" cy="3619500"/>
            <a:chOff x="1271016" y="1363980"/>
            <a:chExt cx="3291840" cy="3619500"/>
          </a:xfrm>
        </p:grpSpPr>
        <p:sp>
          <p:nvSpPr>
            <p:cNvPr id="3" name="object 3"/>
            <p:cNvSpPr/>
            <p:nvPr/>
          </p:nvSpPr>
          <p:spPr>
            <a:xfrm>
              <a:off x="2753105" y="1383030"/>
              <a:ext cx="1790700" cy="3581400"/>
            </a:xfrm>
            <a:custGeom>
              <a:avLst/>
              <a:gdLst/>
              <a:ahLst/>
              <a:cxnLst/>
              <a:rect l="l" t="t" r="r" b="b"/>
              <a:pathLst>
                <a:path w="1790700" h="3581400">
                  <a:moveTo>
                    <a:pt x="0" y="0"/>
                  </a:moveTo>
                  <a:lnTo>
                    <a:pt x="48483" y="643"/>
                  </a:lnTo>
                  <a:lnTo>
                    <a:pt x="96648" y="2563"/>
                  </a:lnTo>
                  <a:lnTo>
                    <a:pt x="144479" y="5744"/>
                  </a:lnTo>
                  <a:lnTo>
                    <a:pt x="191959" y="10169"/>
                  </a:lnTo>
                  <a:lnTo>
                    <a:pt x="239072" y="15821"/>
                  </a:lnTo>
                  <a:lnTo>
                    <a:pt x="285802" y="22685"/>
                  </a:lnTo>
                  <a:lnTo>
                    <a:pt x="332133" y="30744"/>
                  </a:lnTo>
                  <a:lnTo>
                    <a:pt x="378049" y="39983"/>
                  </a:lnTo>
                  <a:lnTo>
                    <a:pt x="423532" y="50384"/>
                  </a:lnTo>
                  <a:lnTo>
                    <a:pt x="468568" y="61932"/>
                  </a:lnTo>
                  <a:lnTo>
                    <a:pt x="513139" y="74610"/>
                  </a:lnTo>
                  <a:lnTo>
                    <a:pt x="557230" y="88402"/>
                  </a:lnTo>
                  <a:lnTo>
                    <a:pt x="600824" y="103293"/>
                  </a:lnTo>
                  <a:lnTo>
                    <a:pt x="643904" y="119264"/>
                  </a:lnTo>
                  <a:lnTo>
                    <a:pt x="686456" y="136302"/>
                  </a:lnTo>
                  <a:lnTo>
                    <a:pt x="728462" y="154388"/>
                  </a:lnTo>
                  <a:lnTo>
                    <a:pt x="769906" y="173507"/>
                  </a:lnTo>
                  <a:lnTo>
                    <a:pt x="810772" y="193643"/>
                  </a:lnTo>
                  <a:lnTo>
                    <a:pt x="851044" y="214779"/>
                  </a:lnTo>
                  <a:lnTo>
                    <a:pt x="890706" y="236899"/>
                  </a:lnTo>
                  <a:lnTo>
                    <a:pt x="929741" y="259987"/>
                  </a:lnTo>
                  <a:lnTo>
                    <a:pt x="968132" y="284027"/>
                  </a:lnTo>
                  <a:lnTo>
                    <a:pt x="1005865" y="309003"/>
                  </a:lnTo>
                  <a:lnTo>
                    <a:pt x="1042922" y="334897"/>
                  </a:lnTo>
                  <a:lnTo>
                    <a:pt x="1079287" y="361694"/>
                  </a:lnTo>
                  <a:lnTo>
                    <a:pt x="1114944" y="389378"/>
                  </a:lnTo>
                  <a:lnTo>
                    <a:pt x="1149877" y="417933"/>
                  </a:lnTo>
                  <a:lnTo>
                    <a:pt x="1184070" y="447342"/>
                  </a:lnTo>
                  <a:lnTo>
                    <a:pt x="1217506" y="477588"/>
                  </a:lnTo>
                  <a:lnTo>
                    <a:pt x="1250169" y="508656"/>
                  </a:lnTo>
                  <a:lnTo>
                    <a:pt x="1282043" y="540530"/>
                  </a:lnTo>
                  <a:lnTo>
                    <a:pt x="1313111" y="573193"/>
                  </a:lnTo>
                  <a:lnTo>
                    <a:pt x="1343357" y="606629"/>
                  </a:lnTo>
                  <a:lnTo>
                    <a:pt x="1372766" y="640822"/>
                  </a:lnTo>
                  <a:lnTo>
                    <a:pt x="1401321" y="675755"/>
                  </a:lnTo>
                  <a:lnTo>
                    <a:pt x="1429005" y="711412"/>
                  </a:lnTo>
                  <a:lnTo>
                    <a:pt x="1455802" y="747777"/>
                  </a:lnTo>
                  <a:lnTo>
                    <a:pt x="1481696" y="784834"/>
                  </a:lnTo>
                  <a:lnTo>
                    <a:pt x="1506672" y="822567"/>
                  </a:lnTo>
                  <a:lnTo>
                    <a:pt x="1530712" y="860958"/>
                  </a:lnTo>
                  <a:lnTo>
                    <a:pt x="1553800" y="899993"/>
                  </a:lnTo>
                  <a:lnTo>
                    <a:pt x="1575920" y="939655"/>
                  </a:lnTo>
                  <a:lnTo>
                    <a:pt x="1597056" y="979927"/>
                  </a:lnTo>
                  <a:lnTo>
                    <a:pt x="1617192" y="1020793"/>
                  </a:lnTo>
                  <a:lnTo>
                    <a:pt x="1636311" y="1062237"/>
                  </a:lnTo>
                  <a:lnTo>
                    <a:pt x="1654397" y="1104243"/>
                  </a:lnTo>
                  <a:lnTo>
                    <a:pt x="1671435" y="1146795"/>
                  </a:lnTo>
                  <a:lnTo>
                    <a:pt x="1687406" y="1189875"/>
                  </a:lnTo>
                  <a:lnTo>
                    <a:pt x="1702297" y="1233469"/>
                  </a:lnTo>
                  <a:lnTo>
                    <a:pt x="1716089" y="1277560"/>
                  </a:lnTo>
                  <a:lnTo>
                    <a:pt x="1728767" y="1322131"/>
                  </a:lnTo>
                  <a:lnTo>
                    <a:pt x="1740315" y="1367167"/>
                  </a:lnTo>
                  <a:lnTo>
                    <a:pt x="1750716" y="1412650"/>
                  </a:lnTo>
                  <a:lnTo>
                    <a:pt x="1759955" y="1458566"/>
                  </a:lnTo>
                  <a:lnTo>
                    <a:pt x="1768014" y="1504897"/>
                  </a:lnTo>
                  <a:lnTo>
                    <a:pt x="1774878" y="1551627"/>
                  </a:lnTo>
                  <a:lnTo>
                    <a:pt x="1780530" y="1598740"/>
                  </a:lnTo>
                  <a:lnTo>
                    <a:pt x="1784955" y="1646220"/>
                  </a:lnTo>
                  <a:lnTo>
                    <a:pt x="1788136" y="1694051"/>
                  </a:lnTo>
                  <a:lnTo>
                    <a:pt x="1790056" y="1742216"/>
                  </a:lnTo>
                  <a:lnTo>
                    <a:pt x="1790699" y="1790700"/>
                  </a:lnTo>
                  <a:lnTo>
                    <a:pt x="1790056" y="1839183"/>
                  </a:lnTo>
                  <a:lnTo>
                    <a:pt x="1788136" y="1887348"/>
                  </a:lnTo>
                  <a:lnTo>
                    <a:pt x="1784955" y="1935179"/>
                  </a:lnTo>
                  <a:lnTo>
                    <a:pt x="1780530" y="1982659"/>
                  </a:lnTo>
                  <a:lnTo>
                    <a:pt x="1774878" y="2029772"/>
                  </a:lnTo>
                  <a:lnTo>
                    <a:pt x="1768014" y="2076502"/>
                  </a:lnTo>
                  <a:lnTo>
                    <a:pt x="1759955" y="2122833"/>
                  </a:lnTo>
                  <a:lnTo>
                    <a:pt x="1750716" y="2168749"/>
                  </a:lnTo>
                  <a:lnTo>
                    <a:pt x="1740315" y="2214232"/>
                  </a:lnTo>
                  <a:lnTo>
                    <a:pt x="1728767" y="2259268"/>
                  </a:lnTo>
                  <a:lnTo>
                    <a:pt x="1716089" y="2303839"/>
                  </a:lnTo>
                  <a:lnTo>
                    <a:pt x="1702297" y="2347930"/>
                  </a:lnTo>
                  <a:lnTo>
                    <a:pt x="1687406" y="2391524"/>
                  </a:lnTo>
                  <a:lnTo>
                    <a:pt x="1671435" y="2434604"/>
                  </a:lnTo>
                  <a:lnTo>
                    <a:pt x="1654397" y="2477156"/>
                  </a:lnTo>
                  <a:lnTo>
                    <a:pt x="1636311" y="2519162"/>
                  </a:lnTo>
                  <a:lnTo>
                    <a:pt x="1617192" y="2560606"/>
                  </a:lnTo>
                  <a:lnTo>
                    <a:pt x="1597056" y="2601472"/>
                  </a:lnTo>
                  <a:lnTo>
                    <a:pt x="1575920" y="2641744"/>
                  </a:lnTo>
                  <a:lnTo>
                    <a:pt x="1553800" y="2681406"/>
                  </a:lnTo>
                  <a:lnTo>
                    <a:pt x="1530712" y="2720441"/>
                  </a:lnTo>
                  <a:lnTo>
                    <a:pt x="1506672" y="2758832"/>
                  </a:lnTo>
                  <a:lnTo>
                    <a:pt x="1481696" y="2796565"/>
                  </a:lnTo>
                  <a:lnTo>
                    <a:pt x="1455802" y="2833622"/>
                  </a:lnTo>
                  <a:lnTo>
                    <a:pt x="1429005" y="2869987"/>
                  </a:lnTo>
                  <a:lnTo>
                    <a:pt x="1401321" y="2905644"/>
                  </a:lnTo>
                  <a:lnTo>
                    <a:pt x="1372766" y="2940577"/>
                  </a:lnTo>
                  <a:lnTo>
                    <a:pt x="1343357" y="2974770"/>
                  </a:lnTo>
                  <a:lnTo>
                    <a:pt x="1313111" y="3008206"/>
                  </a:lnTo>
                  <a:lnTo>
                    <a:pt x="1282043" y="3040869"/>
                  </a:lnTo>
                  <a:lnTo>
                    <a:pt x="1250169" y="3072743"/>
                  </a:lnTo>
                  <a:lnTo>
                    <a:pt x="1217506" y="3103811"/>
                  </a:lnTo>
                  <a:lnTo>
                    <a:pt x="1184070" y="3134057"/>
                  </a:lnTo>
                  <a:lnTo>
                    <a:pt x="1149877" y="3163466"/>
                  </a:lnTo>
                  <a:lnTo>
                    <a:pt x="1114944" y="3192021"/>
                  </a:lnTo>
                  <a:lnTo>
                    <a:pt x="1079287" y="3219705"/>
                  </a:lnTo>
                  <a:lnTo>
                    <a:pt x="1042922" y="3246502"/>
                  </a:lnTo>
                  <a:lnTo>
                    <a:pt x="1005865" y="3272396"/>
                  </a:lnTo>
                  <a:lnTo>
                    <a:pt x="968132" y="3297372"/>
                  </a:lnTo>
                  <a:lnTo>
                    <a:pt x="929741" y="3321412"/>
                  </a:lnTo>
                  <a:lnTo>
                    <a:pt x="890706" y="3344500"/>
                  </a:lnTo>
                  <a:lnTo>
                    <a:pt x="851044" y="3366620"/>
                  </a:lnTo>
                  <a:lnTo>
                    <a:pt x="810772" y="3387756"/>
                  </a:lnTo>
                  <a:lnTo>
                    <a:pt x="769906" y="3407892"/>
                  </a:lnTo>
                  <a:lnTo>
                    <a:pt x="728462" y="3427011"/>
                  </a:lnTo>
                  <a:lnTo>
                    <a:pt x="686456" y="3445097"/>
                  </a:lnTo>
                  <a:lnTo>
                    <a:pt x="643904" y="3462135"/>
                  </a:lnTo>
                  <a:lnTo>
                    <a:pt x="600824" y="3478106"/>
                  </a:lnTo>
                  <a:lnTo>
                    <a:pt x="557230" y="3492997"/>
                  </a:lnTo>
                  <a:lnTo>
                    <a:pt x="513139" y="3506789"/>
                  </a:lnTo>
                  <a:lnTo>
                    <a:pt x="468568" y="3519467"/>
                  </a:lnTo>
                  <a:lnTo>
                    <a:pt x="423532" y="3531015"/>
                  </a:lnTo>
                  <a:lnTo>
                    <a:pt x="378049" y="3541416"/>
                  </a:lnTo>
                  <a:lnTo>
                    <a:pt x="332133" y="3550655"/>
                  </a:lnTo>
                  <a:lnTo>
                    <a:pt x="285802" y="3558714"/>
                  </a:lnTo>
                  <a:lnTo>
                    <a:pt x="239072" y="3565578"/>
                  </a:lnTo>
                  <a:lnTo>
                    <a:pt x="191959" y="3571230"/>
                  </a:lnTo>
                  <a:lnTo>
                    <a:pt x="144479" y="3575655"/>
                  </a:lnTo>
                  <a:lnTo>
                    <a:pt x="96648" y="3578836"/>
                  </a:lnTo>
                  <a:lnTo>
                    <a:pt x="48483" y="3580756"/>
                  </a:lnTo>
                  <a:lnTo>
                    <a:pt x="0" y="3581400"/>
                  </a:lnTo>
                  <a:lnTo>
                    <a:pt x="0" y="2686050"/>
                  </a:lnTo>
                  <a:lnTo>
                    <a:pt x="47555" y="2684809"/>
                  </a:lnTo>
                  <a:lnTo>
                    <a:pt x="94464" y="2681127"/>
                  </a:lnTo>
                  <a:lnTo>
                    <a:pt x="140663" y="2675067"/>
                  </a:lnTo>
                  <a:lnTo>
                    <a:pt x="186092" y="2666689"/>
                  </a:lnTo>
                  <a:lnTo>
                    <a:pt x="230689" y="2656057"/>
                  </a:lnTo>
                  <a:lnTo>
                    <a:pt x="274391" y="2643232"/>
                  </a:lnTo>
                  <a:lnTo>
                    <a:pt x="317137" y="2628275"/>
                  </a:lnTo>
                  <a:lnTo>
                    <a:pt x="358864" y="2611248"/>
                  </a:lnTo>
                  <a:lnTo>
                    <a:pt x="399512" y="2592214"/>
                  </a:lnTo>
                  <a:lnTo>
                    <a:pt x="439018" y="2571234"/>
                  </a:lnTo>
                  <a:lnTo>
                    <a:pt x="477320" y="2548370"/>
                  </a:lnTo>
                  <a:lnTo>
                    <a:pt x="514357" y="2523684"/>
                  </a:lnTo>
                  <a:lnTo>
                    <a:pt x="550066" y="2497238"/>
                  </a:lnTo>
                  <a:lnTo>
                    <a:pt x="584386" y="2469093"/>
                  </a:lnTo>
                  <a:lnTo>
                    <a:pt x="617255" y="2439311"/>
                  </a:lnTo>
                  <a:lnTo>
                    <a:pt x="648611" y="2407955"/>
                  </a:lnTo>
                  <a:lnTo>
                    <a:pt x="678393" y="2375086"/>
                  </a:lnTo>
                  <a:lnTo>
                    <a:pt x="706538" y="2340766"/>
                  </a:lnTo>
                  <a:lnTo>
                    <a:pt x="732984" y="2305057"/>
                  </a:lnTo>
                  <a:lnTo>
                    <a:pt x="757670" y="2268020"/>
                  </a:lnTo>
                  <a:lnTo>
                    <a:pt x="780534" y="2229718"/>
                  </a:lnTo>
                  <a:lnTo>
                    <a:pt x="801514" y="2190212"/>
                  </a:lnTo>
                  <a:lnTo>
                    <a:pt x="820548" y="2149564"/>
                  </a:lnTo>
                  <a:lnTo>
                    <a:pt x="837575" y="2107837"/>
                  </a:lnTo>
                  <a:lnTo>
                    <a:pt x="852532" y="2065091"/>
                  </a:lnTo>
                  <a:lnTo>
                    <a:pt x="865357" y="2021389"/>
                  </a:lnTo>
                  <a:lnTo>
                    <a:pt x="875989" y="1976792"/>
                  </a:lnTo>
                  <a:lnTo>
                    <a:pt x="884367" y="1931363"/>
                  </a:lnTo>
                  <a:lnTo>
                    <a:pt x="890427" y="1885164"/>
                  </a:lnTo>
                  <a:lnTo>
                    <a:pt x="894109" y="1838255"/>
                  </a:lnTo>
                  <a:lnTo>
                    <a:pt x="895349" y="1790700"/>
                  </a:lnTo>
                  <a:lnTo>
                    <a:pt x="894109" y="1743144"/>
                  </a:lnTo>
                  <a:lnTo>
                    <a:pt x="890427" y="1696235"/>
                  </a:lnTo>
                  <a:lnTo>
                    <a:pt x="884367" y="1650036"/>
                  </a:lnTo>
                  <a:lnTo>
                    <a:pt x="875989" y="1604607"/>
                  </a:lnTo>
                  <a:lnTo>
                    <a:pt x="865357" y="1560010"/>
                  </a:lnTo>
                  <a:lnTo>
                    <a:pt x="852532" y="1516308"/>
                  </a:lnTo>
                  <a:lnTo>
                    <a:pt x="837575" y="1473562"/>
                  </a:lnTo>
                  <a:lnTo>
                    <a:pt x="820548" y="1431835"/>
                  </a:lnTo>
                  <a:lnTo>
                    <a:pt x="801514" y="1391187"/>
                  </a:lnTo>
                  <a:lnTo>
                    <a:pt x="780534" y="1351681"/>
                  </a:lnTo>
                  <a:lnTo>
                    <a:pt x="757670" y="1313379"/>
                  </a:lnTo>
                  <a:lnTo>
                    <a:pt x="732984" y="1276342"/>
                  </a:lnTo>
                  <a:lnTo>
                    <a:pt x="706538" y="1240633"/>
                  </a:lnTo>
                  <a:lnTo>
                    <a:pt x="678393" y="1206313"/>
                  </a:lnTo>
                  <a:lnTo>
                    <a:pt x="648611" y="1173444"/>
                  </a:lnTo>
                  <a:lnTo>
                    <a:pt x="617255" y="1142088"/>
                  </a:lnTo>
                  <a:lnTo>
                    <a:pt x="584386" y="1112306"/>
                  </a:lnTo>
                  <a:lnTo>
                    <a:pt x="550066" y="1084161"/>
                  </a:lnTo>
                  <a:lnTo>
                    <a:pt x="514357" y="1057715"/>
                  </a:lnTo>
                  <a:lnTo>
                    <a:pt x="477320" y="1033029"/>
                  </a:lnTo>
                  <a:lnTo>
                    <a:pt x="439018" y="1010165"/>
                  </a:lnTo>
                  <a:lnTo>
                    <a:pt x="399512" y="989185"/>
                  </a:lnTo>
                  <a:lnTo>
                    <a:pt x="358864" y="970151"/>
                  </a:lnTo>
                  <a:lnTo>
                    <a:pt x="317137" y="953124"/>
                  </a:lnTo>
                  <a:lnTo>
                    <a:pt x="274391" y="938167"/>
                  </a:lnTo>
                  <a:lnTo>
                    <a:pt x="230689" y="925342"/>
                  </a:lnTo>
                  <a:lnTo>
                    <a:pt x="186092" y="914710"/>
                  </a:lnTo>
                  <a:lnTo>
                    <a:pt x="140663" y="906332"/>
                  </a:lnTo>
                  <a:lnTo>
                    <a:pt x="94464" y="900272"/>
                  </a:lnTo>
                  <a:lnTo>
                    <a:pt x="47555" y="896590"/>
                  </a:lnTo>
                  <a:lnTo>
                    <a:pt x="0" y="89535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228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71016" y="1691640"/>
              <a:ext cx="2962910" cy="2962910"/>
            </a:xfrm>
            <a:custGeom>
              <a:avLst/>
              <a:gdLst/>
              <a:ahLst/>
              <a:cxnLst/>
              <a:rect l="l" t="t" r="r" b="b"/>
              <a:pathLst>
                <a:path w="2962910" h="2962910">
                  <a:moveTo>
                    <a:pt x="1481328" y="0"/>
                  </a:moveTo>
                  <a:lnTo>
                    <a:pt x="1433385" y="761"/>
                  </a:lnTo>
                  <a:lnTo>
                    <a:pt x="1385822" y="3029"/>
                  </a:lnTo>
                  <a:lnTo>
                    <a:pt x="1338663" y="6780"/>
                  </a:lnTo>
                  <a:lnTo>
                    <a:pt x="1291930" y="11993"/>
                  </a:lnTo>
                  <a:lnTo>
                    <a:pt x="1245646" y="18644"/>
                  </a:lnTo>
                  <a:lnTo>
                    <a:pt x="1199835" y="26709"/>
                  </a:lnTo>
                  <a:lnTo>
                    <a:pt x="1154520" y="36167"/>
                  </a:lnTo>
                  <a:lnTo>
                    <a:pt x="1109722" y="46993"/>
                  </a:lnTo>
                  <a:lnTo>
                    <a:pt x="1065466" y="59166"/>
                  </a:lnTo>
                  <a:lnTo>
                    <a:pt x="1021775" y="72661"/>
                  </a:lnTo>
                  <a:lnTo>
                    <a:pt x="978670" y="87456"/>
                  </a:lnTo>
                  <a:lnTo>
                    <a:pt x="936176" y="103529"/>
                  </a:lnTo>
                  <a:lnTo>
                    <a:pt x="894315" y="120855"/>
                  </a:lnTo>
                  <a:lnTo>
                    <a:pt x="853111" y="139412"/>
                  </a:lnTo>
                  <a:lnTo>
                    <a:pt x="812585" y="159177"/>
                  </a:lnTo>
                  <a:lnTo>
                    <a:pt x="772762" y="180128"/>
                  </a:lnTo>
                  <a:lnTo>
                    <a:pt x="733664" y="202240"/>
                  </a:lnTo>
                  <a:lnTo>
                    <a:pt x="695315" y="225491"/>
                  </a:lnTo>
                  <a:lnTo>
                    <a:pt x="657736" y="249859"/>
                  </a:lnTo>
                  <a:lnTo>
                    <a:pt x="620952" y="275319"/>
                  </a:lnTo>
                  <a:lnTo>
                    <a:pt x="584985" y="301850"/>
                  </a:lnTo>
                  <a:lnTo>
                    <a:pt x="549859" y="329427"/>
                  </a:lnTo>
                  <a:lnTo>
                    <a:pt x="515595" y="358029"/>
                  </a:lnTo>
                  <a:lnTo>
                    <a:pt x="482218" y="387632"/>
                  </a:lnTo>
                  <a:lnTo>
                    <a:pt x="449749" y="418213"/>
                  </a:lnTo>
                  <a:lnTo>
                    <a:pt x="418213" y="449749"/>
                  </a:lnTo>
                  <a:lnTo>
                    <a:pt x="387632" y="482218"/>
                  </a:lnTo>
                  <a:lnTo>
                    <a:pt x="358029" y="515595"/>
                  </a:lnTo>
                  <a:lnTo>
                    <a:pt x="329427" y="549859"/>
                  </a:lnTo>
                  <a:lnTo>
                    <a:pt x="301850" y="584985"/>
                  </a:lnTo>
                  <a:lnTo>
                    <a:pt x="275319" y="620952"/>
                  </a:lnTo>
                  <a:lnTo>
                    <a:pt x="249859" y="657736"/>
                  </a:lnTo>
                  <a:lnTo>
                    <a:pt x="225491" y="695315"/>
                  </a:lnTo>
                  <a:lnTo>
                    <a:pt x="202240" y="733664"/>
                  </a:lnTo>
                  <a:lnTo>
                    <a:pt x="180128" y="772762"/>
                  </a:lnTo>
                  <a:lnTo>
                    <a:pt x="159177" y="812585"/>
                  </a:lnTo>
                  <a:lnTo>
                    <a:pt x="139412" y="853111"/>
                  </a:lnTo>
                  <a:lnTo>
                    <a:pt x="120855" y="894315"/>
                  </a:lnTo>
                  <a:lnTo>
                    <a:pt x="103529" y="936176"/>
                  </a:lnTo>
                  <a:lnTo>
                    <a:pt x="87456" y="978670"/>
                  </a:lnTo>
                  <a:lnTo>
                    <a:pt x="72661" y="1021775"/>
                  </a:lnTo>
                  <a:lnTo>
                    <a:pt x="59166" y="1065466"/>
                  </a:lnTo>
                  <a:lnTo>
                    <a:pt x="46993" y="1109722"/>
                  </a:lnTo>
                  <a:lnTo>
                    <a:pt x="36167" y="1154520"/>
                  </a:lnTo>
                  <a:lnTo>
                    <a:pt x="26709" y="1199835"/>
                  </a:lnTo>
                  <a:lnTo>
                    <a:pt x="18644" y="1245646"/>
                  </a:lnTo>
                  <a:lnTo>
                    <a:pt x="11993" y="1291930"/>
                  </a:lnTo>
                  <a:lnTo>
                    <a:pt x="6780" y="1338663"/>
                  </a:lnTo>
                  <a:lnTo>
                    <a:pt x="3029" y="1385822"/>
                  </a:lnTo>
                  <a:lnTo>
                    <a:pt x="761" y="1433385"/>
                  </a:lnTo>
                  <a:lnTo>
                    <a:pt x="0" y="1481327"/>
                  </a:lnTo>
                  <a:lnTo>
                    <a:pt x="761" y="1529270"/>
                  </a:lnTo>
                  <a:lnTo>
                    <a:pt x="3029" y="1576833"/>
                  </a:lnTo>
                  <a:lnTo>
                    <a:pt x="6780" y="1623992"/>
                  </a:lnTo>
                  <a:lnTo>
                    <a:pt x="11993" y="1670725"/>
                  </a:lnTo>
                  <a:lnTo>
                    <a:pt x="18644" y="1717009"/>
                  </a:lnTo>
                  <a:lnTo>
                    <a:pt x="26709" y="1762820"/>
                  </a:lnTo>
                  <a:lnTo>
                    <a:pt x="36167" y="1808135"/>
                  </a:lnTo>
                  <a:lnTo>
                    <a:pt x="46993" y="1852933"/>
                  </a:lnTo>
                  <a:lnTo>
                    <a:pt x="59166" y="1897189"/>
                  </a:lnTo>
                  <a:lnTo>
                    <a:pt x="72661" y="1940880"/>
                  </a:lnTo>
                  <a:lnTo>
                    <a:pt x="87456" y="1983985"/>
                  </a:lnTo>
                  <a:lnTo>
                    <a:pt x="103529" y="2026479"/>
                  </a:lnTo>
                  <a:lnTo>
                    <a:pt x="120855" y="2068340"/>
                  </a:lnTo>
                  <a:lnTo>
                    <a:pt x="139412" y="2109544"/>
                  </a:lnTo>
                  <a:lnTo>
                    <a:pt x="159177" y="2150070"/>
                  </a:lnTo>
                  <a:lnTo>
                    <a:pt x="180128" y="2189893"/>
                  </a:lnTo>
                  <a:lnTo>
                    <a:pt x="202240" y="2228991"/>
                  </a:lnTo>
                  <a:lnTo>
                    <a:pt x="225491" y="2267340"/>
                  </a:lnTo>
                  <a:lnTo>
                    <a:pt x="249859" y="2304919"/>
                  </a:lnTo>
                  <a:lnTo>
                    <a:pt x="275319" y="2341703"/>
                  </a:lnTo>
                  <a:lnTo>
                    <a:pt x="301850" y="2377670"/>
                  </a:lnTo>
                  <a:lnTo>
                    <a:pt x="329427" y="2412796"/>
                  </a:lnTo>
                  <a:lnTo>
                    <a:pt x="358029" y="2447060"/>
                  </a:lnTo>
                  <a:lnTo>
                    <a:pt x="387632" y="2480437"/>
                  </a:lnTo>
                  <a:lnTo>
                    <a:pt x="418213" y="2512906"/>
                  </a:lnTo>
                  <a:lnTo>
                    <a:pt x="449749" y="2544442"/>
                  </a:lnTo>
                  <a:lnTo>
                    <a:pt x="482218" y="2575023"/>
                  </a:lnTo>
                  <a:lnTo>
                    <a:pt x="515595" y="2604626"/>
                  </a:lnTo>
                  <a:lnTo>
                    <a:pt x="549859" y="2633228"/>
                  </a:lnTo>
                  <a:lnTo>
                    <a:pt x="584985" y="2660805"/>
                  </a:lnTo>
                  <a:lnTo>
                    <a:pt x="620952" y="2687336"/>
                  </a:lnTo>
                  <a:lnTo>
                    <a:pt x="657736" y="2712796"/>
                  </a:lnTo>
                  <a:lnTo>
                    <a:pt x="695315" y="2737164"/>
                  </a:lnTo>
                  <a:lnTo>
                    <a:pt x="733664" y="2760415"/>
                  </a:lnTo>
                  <a:lnTo>
                    <a:pt x="772762" y="2782527"/>
                  </a:lnTo>
                  <a:lnTo>
                    <a:pt x="812585" y="2803478"/>
                  </a:lnTo>
                  <a:lnTo>
                    <a:pt x="853111" y="2823243"/>
                  </a:lnTo>
                  <a:lnTo>
                    <a:pt x="894315" y="2841800"/>
                  </a:lnTo>
                  <a:lnTo>
                    <a:pt x="936176" y="2859126"/>
                  </a:lnTo>
                  <a:lnTo>
                    <a:pt x="978670" y="2875199"/>
                  </a:lnTo>
                  <a:lnTo>
                    <a:pt x="1021775" y="2889994"/>
                  </a:lnTo>
                  <a:lnTo>
                    <a:pt x="1065466" y="2903489"/>
                  </a:lnTo>
                  <a:lnTo>
                    <a:pt x="1109722" y="2915662"/>
                  </a:lnTo>
                  <a:lnTo>
                    <a:pt x="1154520" y="2926488"/>
                  </a:lnTo>
                  <a:lnTo>
                    <a:pt x="1199835" y="2935946"/>
                  </a:lnTo>
                  <a:lnTo>
                    <a:pt x="1245646" y="2944011"/>
                  </a:lnTo>
                  <a:lnTo>
                    <a:pt x="1291930" y="2950662"/>
                  </a:lnTo>
                  <a:lnTo>
                    <a:pt x="1338663" y="2955875"/>
                  </a:lnTo>
                  <a:lnTo>
                    <a:pt x="1385822" y="2959626"/>
                  </a:lnTo>
                  <a:lnTo>
                    <a:pt x="1433385" y="2961894"/>
                  </a:lnTo>
                  <a:lnTo>
                    <a:pt x="1481328" y="2962656"/>
                  </a:lnTo>
                  <a:lnTo>
                    <a:pt x="1529270" y="2961894"/>
                  </a:lnTo>
                  <a:lnTo>
                    <a:pt x="1576833" y="2959626"/>
                  </a:lnTo>
                  <a:lnTo>
                    <a:pt x="1623992" y="2955875"/>
                  </a:lnTo>
                  <a:lnTo>
                    <a:pt x="1670725" y="2950662"/>
                  </a:lnTo>
                  <a:lnTo>
                    <a:pt x="1717009" y="2944011"/>
                  </a:lnTo>
                  <a:lnTo>
                    <a:pt x="1762820" y="2935946"/>
                  </a:lnTo>
                  <a:lnTo>
                    <a:pt x="1808135" y="2926488"/>
                  </a:lnTo>
                  <a:lnTo>
                    <a:pt x="1852933" y="2915662"/>
                  </a:lnTo>
                  <a:lnTo>
                    <a:pt x="1897189" y="2903489"/>
                  </a:lnTo>
                  <a:lnTo>
                    <a:pt x="1940880" y="2889994"/>
                  </a:lnTo>
                  <a:lnTo>
                    <a:pt x="1983985" y="2875199"/>
                  </a:lnTo>
                  <a:lnTo>
                    <a:pt x="2026479" y="2859126"/>
                  </a:lnTo>
                  <a:lnTo>
                    <a:pt x="2068340" y="2841800"/>
                  </a:lnTo>
                  <a:lnTo>
                    <a:pt x="2109544" y="2823243"/>
                  </a:lnTo>
                  <a:lnTo>
                    <a:pt x="2150070" y="2803478"/>
                  </a:lnTo>
                  <a:lnTo>
                    <a:pt x="2189893" y="2782527"/>
                  </a:lnTo>
                  <a:lnTo>
                    <a:pt x="2228991" y="2760415"/>
                  </a:lnTo>
                  <a:lnTo>
                    <a:pt x="2267340" y="2737164"/>
                  </a:lnTo>
                  <a:lnTo>
                    <a:pt x="2304919" y="2712796"/>
                  </a:lnTo>
                  <a:lnTo>
                    <a:pt x="2341703" y="2687336"/>
                  </a:lnTo>
                  <a:lnTo>
                    <a:pt x="2377670" y="2660805"/>
                  </a:lnTo>
                  <a:lnTo>
                    <a:pt x="2412796" y="2633228"/>
                  </a:lnTo>
                  <a:lnTo>
                    <a:pt x="2447060" y="2604626"/>
                  </a:lnTo>
                  <a:lnTo>
                    <a:pt x="2480437" y="2575023"/>
                  </a:lnTo>
                  <a:lnTo>
                    <a:pt x="2512906" y="2544442"/>
                  </a:lnTo>
                  <a:lnTo>
                    <a:pt x="2544442" y="2512906"/>
                  </a:lnTo>
                  <a:lnTo>
                    <a:pt x="2575023" y="2480437"/>
                  </a:lnTo>
                  <a:lnTo>
                    <a:pt x="2604626" y="2447060"/>
                  </a:lnTo>
                  <a:lnTo>
                    <a:pt x="2633228" y="2412796"/>
                  </a:lnTo>
                  <a:lnTo>
                    <a:pt x="2660805" y="2377670"/>
                  </a:lnTo>
                  <a:lnTo>
                    <a:pt x="2687336" y="2341703"/>
                  </a:lnTo>
                  <a:lnTo>
                    <a:pt x="2712796" y="2304919"/>
                  </a:lnTo>
                  <a:lnTo>
                    <a:pt x="2737164" y="2267340"/>
                  </a:lnTo>
                  <a:lnTo>
                    <a:pt x="2760415" y="2228991"/>
                  </a:lnTo>
                  <a:lnTo>
                    <a:pt x="2782527" y="2189893"/>
                  </a:lnTo>
                  <a:lnTo>
                    <a:pt x="2803478" y="2150070"/>
                  </a:lnTo>
                  <a:lnTo>
                    <a:pt x="2823243" y="2109544"/>
                  </a:lnTo>
                  <a:lnTo>
                    <a:pt x="2841800" y="2068340"/>
                  </a:lnTo>
                  <a:lnTo>
                    <a:pt x="2859126" y="2026479"/>
                  </a:lnTo>
                  <a:lnTo>
                    <a:pt x="2875199" y="1983985"/>
                  </a:lnTo>
                  <a:lnTo>
                    <a:pt x="2889994" y="1940880"/>
                  </a:lnTo>
                  <a:lnTo>
                    <a:pt x="2903489" y="1897189"/>
                  </a:lnTo>
                  <a:lnTo>
                    <a:pt x="2915662" y="1852933"/>
                  </a:lnTo>
                  <a:lnTo>
                    <a:pt x="2926488" y="1808135"/>
                  </a:lnTo>
                  <a:lnTo>
                    <a:pt x="2935946" y="1762820"/>
                  </a:lnTo>
                  <a:lnTo>
                    <a:pt x="2944011" y="1717009"/>
                  </a:lnTo>
                  <a:lnTo>
                    <a:pt x="2950662" y="1670725"/>
                  </a:lnTo>
                  <a:lnTo>
                    <a:pt x="2955875" y="1623992"/>
                  </a:lnTo>
                  <a:lnTo>
                    <a:pt x="2959626" y="1576833"/>
                  </a:lnTo>
                  <a:lnTo>
                    <a:pt x="2961894" y="1529270"/>
                  </a:lnTo>
                  <a:lnTo>
                    <a:pt x="2962656" y="1481327"/>
                  </a:lnTo>
                  <a:lnTo>
                    <a:pt x="2961894" y="1433385"/>
                  </a:lnTo>
                  <a:lnTo>
                    <a:pt x="2959626" y="1385822"/>
                  </a:lnTo>
                  <a:lnTo>
                    <a:pt x="2955875" y="1338663"/>
                  </a:lnTo>
                  <a:lnTo>
                    <a:pt x="2950662" y="1291930"/>
                  </a:lnTo>
                  <a:lnTo>
                    <a:pt x="2944011" y="1245646"/>
                  </a:lnTo>
                  <a:lnTo>
                    <a:pt x="2935946" y="1199835"/>
                  </a:lnTo>
                  <a:lnTo>
                    <a:pt x="2926488" y="1154520"/>
                  </a:lnTo>
                  <a:lnTo>
                    <a:pt x="2915662" y="1109722"/>
                  </a:lnTo>
                  <a:lnTo>
                    <a:pt x="2903489" y="1065466"/>
                  </a:lnTo>
                  <a:lnTo>
                    <a:pt x="2889994" y="1021775"/>
                  </a:lnTo>
                  <a:lnTo>
                    <a:pt x="2875199" y="978670"/>
                  </a:lnTo>
                  <a:lnTo>
                    <a:pt x="2859126" y="936176"/>
                  </a:lnTo>
                  <a:lnTo>
                    <a:pt x="2841800" y="894315"/>
                  </a:lnTo>
                  <a:lnTo>
                    <a:pt x="2823243" y="853111"/>
                  </a:lnTo>
                  <a:lnTo>
                    <a:pt x="2803478" y="812585"/>
                  </a:lnTo>
                  <a:lnTo>
                    <a:pt x="2782527" y="772762"/>
                  </a:lnTo>
                  <a:lnTo>
                    <a:pt x="2760415" y="733664"/>
                  </a:lnTo>
                  <a:lnTo>
                    <a:pt x="2737164" y="695315"/>
                  </a:lnTo>
                  <a:lnTo>
                    <a:pt x="2712796" y="657736"/>
                  </a:lnTo>
                  <a:lnTo>
                    <a:pt x="2687336" y="620952"/>
                  </a:lnTo>
                  <a:lnTo>
                    <a:pt x="2660805" y="584985"/>
                  </a:lnTo>
                  <a:lnTo>
                    <a:pt x="2633228" y="549859"/>
                  </a:lnTo>
                  <a:lnTo>
                    <a:pt x="2604626" y="515595"/>
                  </a:lnTo>
                  <a:lnTo>
                    <a:pt x="2575023" y="482218"/>
                  </a:lnTo>
                  <a:lnTo>
                    <a:pt x="2544442" y="449749"/>
                  </a:lnTo>
                  <a:lnTo>
                    <a:pt x="2512906" y="418213"/>
                  </a:lnTo>
                  <a:lnTo>
                    <a:pt x="2480437" y="387632"/>
                  </a:lnTo>
                  <a:lnTo>
                    <a:pt x="2447060" y="358029"/>
                  </a:lnTo>
                  <a:lnTo>
                    <a:pt x="2412796" y="329427"/>
                  </a:lnTo>
                  <a:lnTo>
                    <a:pt x="2377670" y="301850"/>
                  </a:lnTo>
                  <a:lnTo>
                    <a:pt x="2341703" y="275319"/>
                  </a:lnTo>
                  <a:lnTo>
                    <a:pt x="2304919" y="249859"/>
                  </a:lnTo>
                  <a:lnTo>
                    <a:pt x="2267340" y="225491"/>
                  </a:lnTo>
                  <a:lnTo>
                    <a:pt x="2228991" y="202240"/>
                  </a:lnTo>
                  <a:lnTo>
                    <a:pt x="2189893" y="180128"/>
                  </a:lnTo>
                  <a:lnTo>
                    <a:pt x="2150070" y="159177"/>
                  </a:lnTo>
                  <a:lnTo>
                    <a:pt x="2109544" y="139412"/>
                  </a:lnTo>
                  <a:lnTo>
                    <a:pt x="2068340" y="120855"/>
                  </a:lnTo>
                  <a:lnTo>
                    <a:pt x="2026479" y="103529"/>
                  </a:lnTo>
                  <a:lnTo>
                    <a:pt x="1983985" y="87456"/>
                  </a:lnTo>
                  <a:lnTo>
                    <a:pt x="1940880" y="72661"/>
                  </a:lnTo>
                  <a:lnTo>
                    <a:pt x="1897189" y="59166"/>
                  </a:lnTo>
                  <a:lnTo>
                    <a:pt x="1852933" y="46993"/>
                  </a:lnTo>
                  <a:lnTo>
                    <a:pt x="1808135" y="36167"/>
                  </a:lnTo>
                  <a:lnTo>
                    <a:pt x="1762820" y="26709"/>
                  </a:lnTo>
                  <a:lnTo>
                    <a:pt x="1717009" y="18644"/>
                  </a:lnTo>
                  <a:lnTo>
                    <a:pt x="1670725" y="11993"/>
                  </a:lnTo>
                  <a:lnTo>
                    <a:pt x="1623992" y="6780"/>
                  </a:lnTo>
                  <a:lnTo>
                    <a:pt x="1576833" y="3029"/>
                  </a:lnTo>
                  <a:lnTo>
                    <a:pt x="1529270" y="761"/>
                  </a:lnTo>
                  <a:lnTo>
                    <a:pt x="1481328" y="0"/>
                  </a:lnTo>
                  <a:close/>
                </a:path>
              </a:pathLst>
            </a:custGeom>
            <a:solidFill>
              <a:srgbClr val="0228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52194" y="1940813"/>
              <a:ext cx="2402205" cy="2466340"/>
            </a:xfrm>
            <a:custGeom>
              <a:avLst/>
              <a:gdLst/>
              <a:ahLst/>
              <a:cxnLst/>
              <a:rect l="l" t="t" r="r" b="b"/>
              <a:pathLst>
                <a:path w="2402204" h="2466340">
                  <a:moveTo>
                    <a:pt x="0" y="1232915"/>
                  </a:moveTo>
                  <a:lnTo>
                    <a:pt x="908" y="1184500"/>
                  </a:lnTo>
                  <a:lnTo>
                    <a:pt x="3613" y="1136557"/>
                  </a:lnTo>
                  <a:lnTo>
                    <a:pt x="8080" y="1089122"/>
                  </a:lnTo>
                  <a:lnTo>
                    <a:pt x="14275" y="1042228"/>
                  </a:lnTo>
                  <a:lnTo>
                    <a:pt x="22166" y="995910"/>
                  </a:lnTo>
                  <a:lnTo>
                    <a:pt x="31719" y="950202"/>
                  </a:lnTo>
                  <a:lnTo>
                    <a:pt x="42901" y="905139"/>
                  </a:lnTo>
                  <a:lnTo>
                    <a:pt x="55678" y="860754"/>
                  </a:lnTo>
                  <a:lnTo>
                    <a:pt x="70017" y="817083"/>
                  </a:lnTo>
                  <a:lnTo>
                    <a:pt x="85884" y="774158"/>
                  </a:lnTo>
                  <a:lnTo>
                    <a:pt x="103246" y="732015"/>
                  </a:lnTo>
                  <a:lnTo>
                    <a:pt x="122071" y="690687"/>
                  </a:lnTo>
                  <a:lnTo>
                    <a:pt x="142323" y="650209"/>
                  </a:lnTo>
                  <a:lnTo>
                    <a:pt x="163971" y="610616"/>
                  </a:lnTo>
                  <a:lnTo>
                    <a:pt x="186980" y="571940"/>
                  </a:lnTo>
                  <a:lnTo>
                    <a:pt x="211317" y="534218"/>
                  </a:lnTo>
                  <a:lnTo>
                    <a:pt x="236949" y="497482"/>
                  </a:lnTo>
                  <a:lnTo>
                    <a:pt x="263843" y="461767"/>
                  </a:lnTo>
                  <a:lnTo>
                    <a:pt x="291964" y="427108"/>
                  </a:lnTo>
                  <a:lnTo>
                    <a:pt x="321280" y="393538"/>
                  </a:lnTo>
                  <a:lnTo>
                    <a:pt x="351758" y="361092"/>
                  </a:lnTo>
                  <a:lnTo>
                    <a:pt x="383363" y="329805"/>
                  </a:lnTo>
                  <a:lnTo>
                    <a:pt x="416063" y="299709"/>
                  </a:lnTo>
                  <a:lnTo>
                    <a:pt x="449824" y="270841"/>
                  </a:lnTo>
                  <a:lnTo>
                    <a:pt x="484613" y="243233"/>
                  </a:lnTo>
                  <a:lnTo>
                    <a:pt x="520396" y="216920"/>
                  </a:lnTo>
                  <a:lnTo>
                    <a:pt x="557140" y="191937"/>
                  </a:lnTo>
                  <a:lnTo>
                    <a:pt x="594811" y="168317"/>
                  </a:lnTo>
                  <a:lnTo>
                    <a:pt x="633377" y="146095"/>
                  </a:lnTo>
                  <a:lnTo>
                    <a:pt x="672803" y="125305"/>
                  </a:lnTo>
                  <a:lnTo>
                    <a:pt x="713057" y="105982"/>
                  </a:lnTo>
                  <a:lnTo>
                    <a:pt x="754105" y="88159"/>
                  </a:lnTo>
                  <a:lnTo>
                    <a:pt x="795914" y="71871"/>
                  </a:lnTo>
                  <a:lnTo>
                    <a:pt x="838450" y="57152"/>
                  </a:lnTo>
                  <a:lnTo>
                    <a:pt x="881679" y="44037"/>
                  </a:lnTo>
                  <a:lnTo>
                    <a:pt x="925570" y="32559"/>
                  </a:lnTo>
                  <a:lnTo>
                    <a:pt x="970087" y="22753"/>
                  </a:lnTo>
                  <a:lnTo>
                    <a:pt x="1015198" y="14653"/>
                  </a:lnTo>
                  <a:lnTo>
                    <a:pt x="1060869" y="8293"/>
                  </a:lnTo>
                  <a:lnTo>
                    <a:pt x="1107068" y="3709"/>
                  </a:lnTo>
                  <a:lnTo>
                    <a:pt x="1153759" y="932"/>
                  </a:lnTo>
                  <a:lnTo>
                    <a:pt x="1200912" y="0"/>
                  </a:lnTo>
                  <a:lnTo>
                    <a:pt x="1248064" y="932"/>
                  </a:lnTo>
                  <a:lnTo>
                    <a:pt x="1294755" y="3709"/>
                  </a:lnTo>
                  <a:lnTo>
                    <a:pt x="1340954" y="8293"/>
                  </a:lnTo>
                  <a:lnTo>
                    <a:pt x="1386625" y="14653"/>
                  </a:lnTo>
                  <a:lnTo>
                    <a:pt x="1431736" y="22753"/>
                  </a:lnTo>
                  <a:lnTo>
                    <a:pt x="1476253" y="32559"/>
                  </a:lnTo>
                  <a:lnTo>
                    <a:pt x="1520144" y="44037"/>
                  </a:lnTo>
                  <a:lnTo>
                    <a:pt x="1563373" y="57152"/>
                  </a:lnTo>
                  <a:lnTo>
                    <a:pt x="1605909" y="71871"/>
                  </a:lnTo>
                  <a:lnTo>
                    <a:pt x="1647718" y="88159"/>
                  </a:lnTo>
                  <a:lnTo>
                    <a:pt x="1688766" y="105982"/>
                  </a:lnTo>
                  <a:lnTo>
                    <a:pt x="1729020" y="125305"/>
                  </a:lnTo>
                  <a:lnTo>
                    <a:pt x="1768446" y="146095"/>
                  </a:lnTo>
                  <a:lnTo>
                    <a:pt x="1807012" y="168317"/>
                  </a:lnTo>
                  <a:lnTo>
                    <a:pt x="1844683" y="191937"/>
                  </a:lnTo>
                  <a:lnTo>
                    <a:pt x="1881427" y="216920"/>
                  </a:lnTo>
                  <a:lnTo>
                    <a:pt x="1917210" y="243233"/>
                  </a:lnTo>
                  <a:lnTo>
                    <a:pt x="1951999" y="270841"/>
                  </a:lnTo>
                  <a:lnTo>
                    <a:pt x="1985760" y="299709"/>
                  </a:lnTo>
                  <a:lnTo>
                    <a:pt x="2018460" y="329805"/>
                  </a:lnTo>
                  <a:lnTo>
                    <a:pt x="2050065" y="361092"/>
                  </a:lnTo>
                  <a:lnTo>
                    <a:pt x="2080543" y="393538"/>
                  </a:lnTo>
                  <a:lnTo>
                    <a:pt x="2109859" y="427108"/>
                  </a:lnTo>
                  <a:lnTo>
                    <a:pt x="2137980" y="461767"/>
                  </a:lnTo>
                  <a:lnTo>
                    <a:pt x="2164874" y="497482"/>
                  </a:lnTo>
                  <a:lnTo>
                    <a:pt x="2190506" y="534218"/>
                  </a:lnTo>
                  <a:lnTo>
                    <a:pt x="2214843" y="571940"/>
                  </a:lnTo>
                  <a:lnTo>
                    <a:pt x="2237852" y="610616"/>
                  </a:lnTo>
                  <a:lnTo>
                    <a:pt x="2259500" y="650209"/>
                  </a:lnTo>
                  <a:lnTo>
                    <a:pt x="2279752" y="690687"/>
                  </a:lnTo>
                  <a:lnTo>
                    <a:pt x="2298577" y="732015"/>
                  </a:lnTo>
                  <a:lnTo>
                    <a:pt x="2315939" y="774158"/>
                  </a:lnTo>
                  <a:lnTo>
                    <a:pt x="2331806" y="817083"/>
                  </a:lnTo>
                  <a:lnTo>
                    <a:pt x="2346145" y="860754"/>
                  </a:lnTo>
                  <a:lnTo>
                    <a:pt x="2358922" y="905139"/>
                  </a:lnTo>
                  <a:lnTo>
                    <a:pt x="2370104" y="950202"/>
                  </a:lnTo>
                  <a:lnTo>
                    <a:pt x="2379657" y="995910"/>
                  </a:lnTo>
                  <a:lnTo>
                    <a:pt x="2387548" y="1042228"/>
                  </a:lnTo>
                  <a:lnTo>
                    <a:pt x="2393743" y="1089122"/>
                  </a:lnTo>
                  <a:lnTo>
                    <a:pt x="2398210" y="1136557"/>
                  </a:lnTo>
                  <a:lnTo>
                    <a:pt x="2400915" y="1184500"/>
                  </a:lnTo>
                  <a:lnTo>
                    <a:pt x="2401823" y="1232915"/>
                  </a:lnTo>
                  <a:lnTo>
                    <a:pt x="2400915" y="1281331"/>
                  </a:lnTo>
                  <a:lnTo>
                    <a:pt x="2398210" y="1329274"/>
                  </a:lnTo>
                  <a:lnTo>
                    <a:pt x="2393743" y="1376709"/>
                  </a:lnTo>
                  <a:lnTo>
                    <a:pt x="2387548" y="1423603"/>
                  </a:lnTo>
                  <a:lnTo>
                    <a:pt x="2379657" y="1469921"/>
                  </a:lnTo>
                  <a:lnTo>
                    <a:pt x="2370104" y="1515629"/>
                  </a:lnTo>
                  <a:lnTo>
                    <a:pt x="2358922" y="1560692"/>
                  </a:lnTo>
                  <a:lnTo>
                    <a:pt x="2346145" y="1605077"/>
                  </a:lnTo>
                  <a:lnTo>
                    <a:pt x="2331806" y="1648748"/>
                  </a:lnTo>
                  <a:lnTo>
                    <a:pt x="2315939" y="1691673"/>
                  </a:lnTo>
                  <a:lnTo>
                    <a:pt x="2298577" y="1733816"/>
                  </a:lnTo>
                  <a:lnTo>
                    <a:pt x="2279752" y="1775144"/>
                  </a:lnTo>
                  <a:lnTo>
                    <a:pt x="2259500" y="1815622"/>
                  </a:lnTo>
                  <a:lnTo>
                    <a:pt x="2237852" y="1855215"/>
                  </a:lnTo>
                  <a:lnTo>
                    <a:pt x="2214843" y="1893891"/>
                  </a:lnTo>
                  <a:lnTo>
                    <a:pt x="2190506" y="1931613"/>
                  </a:lnTo>
                  <a:lnTo>
                    <a:pt x="2164874" y="1968349"/>
                  </a:lnTo>
                  <a:lnTo>
                    <a:pt x="2137980" y="2004064"/>
                  </a:lnTo>
                  <a:lnTo>
                    <a:pt x="2109859" y="2038723"/>
                  </a:lnTo>
                  <a:lnTo>
                    <a:pt x="2080543" y="2072293"/>
                  </a:lnTo>
                  <a:lnTo>
                    <a:pt x="2050065" y="2104739"/>
                  </a:lnTo>
                  <a:lnTo>
                    <a:pt x="2018460" y="2136026"/>
                  </a:lnTo>
                  <a:lnTo>
                    <a:pt x="1985760" y="2166122"/>
                  </a:lnTo>
                  <a:lnTo>
                    <a:pt x="1951999" y="2194990"/>
                  </a:lnTo>
                  <a:lnTo>
                    <a:pt x="1917210" y="2222598"/>
                  </a:lnTo>
                  <a:lnTo>
                    <a:pt x="1881427" y="2248911"/>
                  </a:lnTo>
                  <a:lnTo>
                    <a:pt x="1844683" y="2273894"/>
                  </a:lnTo>
                  <a:lnTo>
                    <a:pt x="1807012" y="2297514"/>
                  </a:lnTo>
                  <a:lnTo>
                    <a:pt x="1768446" y="2319736"/>
                  </a:lnTo>
                  <a:lnTo>
                    <a:pt x="1729020" y="2340526"/>
                  </a:lnTo>
                  <a:lnTo>
                    <a:pt x="1688766" y="2359849"/>
                  </a:lnTo>
                  <a:lnTo>
                    <a:pt x="1647718" y="2377672"/>
                  </a:lnTo>
                  <a:lnTo>
                    <a:pt x="1605909" y="2393960"/>
                  </a:lnTo>
                  <a:lnTo>
                    <a:pt x="1563373" y="2408679"/>
                  </a:lnTo>
                  <a:lnTo>
                    <a:pt x="1520144" y="2421794"/>
                  </a:lnTo>
                  <a:lnTo>
                    <a:pt x="1476253" y="2433272"/>
                  </a:lnTo>
                  <a:lnTo>
                    <a:pt x="1431736" y="2443078"/>
                  </a:lnTo>
                  <a:lnTo>
                    <a:pt x="1386625" y="2451178"/>
                  </a:lnTo>
                  <a:lnTo>
                    <a:pt x="1340954" y="2457538"/>
                  </a:lnTo>
                  <a:lnTo>
                    <a:pt x="1294755" y="2462122"/>
                  </a:lnTo>
                  <a:lnTo>
                    <a:pt x="1248064" y="2464899"/>
                  </a:lnTo>
                  <a:lnTo>
                    <a:pt x="1200912" y="2465832"/>
                  </a:lnTo>
                  <a:lnTo>
                    <a:pt x="1153759" y="2464899"/>
                  </a:lnTo>
                  <a:lnTo>
                    <a:pt x="1107068" y="2462122"/>
                  </a:lnTo>
                  <a:lnTo>
                    <a:pt x="1060869" y="2457538"/>
                  </a:lnTo>
                  <a:lnTo>
                    <a:pt x="1015198" y="2451178"/>
                  </a:lnTo>
                  <a:lnTo>
                    <a:pt x="970087" y="2443078"/>
                  </a:lnTo>
                  <a:lnTo>
                    <a:pt x="925570" y="2433272"/>
                  </a:lnTo>
                  <a:lnTo>
                    <a:pt x="881679" y="2421794"/>
                  </a:lnTo>
                  <a:lnTo>
                    <a:pt x="838450" y="2408679"/>
                  </a:lnTo>
                  <a:lnTo>
                    <a:pt x="795914" y="2393960"/>
                  </a:lnTo>
                  <a:lnTo>
                    <a:pt x="754105" y="2377672"/>
                  </a:lnTo>
                  <a:lnTo>
                    <a:pt x="713057" y="2359849"/>
                  </a:lnTo>
                  <a:lnTo>
                    <a:pt x="672803" y="2340526"/>
                  </a:lnTo>
                  <a:lnTo>
                    <a:pt x="633377" y="2319736"/>
                  </a:lnTo>
                  <a:lnTo>
                    <a:pt x="594811" y="2297514"/>
                  </a:lnTo>
                  <a:lnTo>
                    <a:pt x="557140" y="2273894"/>
                  </a:lnTo>
                  <a:lnTo>
                    <a:pt x="520396" y="2248911"/>
                  </a:lnTo>
                  <a:lnTo>
                    <a:pt x="484613" y="2222598"/>
                  </a:lnTo>
                  <a:lnTo>
                    <a:pt x="449824" y="2194990"/>
                  </a:lnTo>
                  <a:lnTo>
                    <a:pt x="416063" y="2166122"/>
                  </a:lnTo>
                  <a:lnTo>
                    <a:pt x="383363" y="2136026"/>
                  </a:lnTo>
                  <a:lnTo>
                    <a:pt x="351758" y="2104739"/>
                  </a:lnTo>
                  <a:lnTo>
                    <a:pt x="321280" y="2072293"/>
                  </a:lnTo>
                  <a:lnTo>
                    <a:pt x="291964" y="2038723"/>
                  </a:lnTo>
                  <a:lnTo>
                    <a:pt x="263843" y="2004064"/>
                  </a:lnTo>
                  <a:lnTo>
                    <a:pt x="236949" y="1968349"/>
                  </a:lnTo>
                  <a:lnTo>
                    <a:pt x="211317" y="1931613"/>
                  </a:lnTo>
                  <a:lnTo>
                    <a:pt x="186980" y="1893891"/>
                  </a:lnTo>
                  <a:lnTo>
                    <a:pt x="163971" y="1855216"/>
                  </a:lnTo>
                  <a:lnTo>
                    <a:pt x="142323" y="1815622"/>
                  </a:lnTo>
                  <a:lnTo>
                    <a:pt x="122071" y="1775144"/>
                  </a:lnTo>
                  <a:lnTo>
                    <a:pt x="103246" y="1733816"/>
                  </a:lnTo>
                  <a:lnTo>
                    <a:pt x="85884" y="1691673"/>
                  </a:lnTo>
                  <a:lnTo>
                    <a:pt x="70017" y="1648748"/>
                  </a:lnTo>
                  <a:lnTo>
                    <a:pt x="55678" y="1605077"/>
                  </a:lnTo>
                  <a:lnTo>
                    <a:pt x="42901" y="1560692"/>
                  </a:lnTo>
                  <a:lnTo>
                    <a:pt x="31719" y="1515629"/>
                  </a:lnTo>
                  <a:lnTo>
                    <a:pt x="22166" y="1469921"/>
                  </a:lnTo>
                  <a:lnTo>
                    <a:pt x="14275" y="1423603"/>
                  </a:lnTo>
                  <a:lnTo>
                    <a:pt x="8080" y="1376709"/>
                  </a:lnTo>
                  <a:lnTo>
                    <a:pt x="3613" y="1329274"/>
                  </a:lnTo>
                  <a:lnTo>
                    <a:pt x="908" y="1281331"/>
                  </a:lnTo>
                  <a:lnTo>
                    <a:pt x="0" y="1232915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297429" y="3012694"/>
            <a:ext cx="894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IMPACT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902452" y="292608"/>
            <a:ext cx="4448810" cy="6156960"/>
            <a:chOff x="5902452" y="292608"/>
            <a:chExt cx="4448810" cy="6156960"/>
          </a:xfrm>
        </p:grpSpPr>
        <p:sp>
          <p:nvSpPr>
            <p:cNvPr id="8" name="object 8"/>
            <p:cNvSpPr/>
            <p:nvPr/>
          </p:nvSpPr>
          <p:spPr>
            <a:xfrm>
              <a:off x="5916168" y="292608"/>
              <a:ext cx="4434840" cy="988060"/>
            </a:xfrm>
            <a:custGeom>
              <a:avLst/>
              <a:gdLst/>
              <a:ahLst/>
              <a:cxnLst/>
              <a:rect l="l" t="t" r="r" b="b"/>
              <a:pathLst>
                <a:path w="4434840" h="988060">
                  <a:moveTo>
                    <a:pt x="4270248" y="0"/>
                  </a:moveTo>
                  <a:lnTo>
                    <a:pt x="164592" y="0"/>
                  </a:lnTo>
                  <a:lnTo>
                    <a:pt x="120826" y="5877"/>
                  </a:lnTo>
                  <a:lnTo>
                    <a:pt x="81505" y="22464"/>
                  </a:lnTo>
                  <a:lnTo>
                    <a:pt x="48196" y="48196"/>
                  </a:lnTo>
                  <a:lnTo>
                    <a:pt x="22464" y="81505"/>
                  </a:lnTo>
                  <a:lnTo>
                    <a:pt x="5877" y="120826"/>
                  </a:lnTo>
                  <a:lnTo>
                    <a:pt x="0" y="164592"/>
                  </a:lnTo>
                  <a:lnTo>
                    <a:pt x="0" y="822960"/>
                  </a:lnTo>
                  <a:lnTo>
                    <a:pt x="5877" y="866725"/>
                  </a:lnTo>
                  <a:lnTo>
                    <a:pt x="22464" y="906046"/>
                  </a:lnTo>
                  <a:lnTo>
                    <a:pt x="48196" y="939355"/>
                  </a:lnTo>
                  <a:lnTo>
                    <a:pt x="81505" y="965087"/>
                  </a:lnTo>
                  <a:lnTo>
                    <a:pt x="120826" y="981674"/>
                  </a:lnTo>
                  <a:lnTo>
                    <a:pt x="164592" y="987552"/>
                  </a:lnTo>
                  <a:lnTo>
                    <a:pt x="4270248" y="987552"/>
                  </a:lnTo>
                  <a:lnTo>
                    <a:pt x="4314013" y="981674"/>
                  </a:lnTo>
                  <a:lnTo>
                    <a:pt x="4353334" y="965087"/>
                  </a:lnTo>
                  <a:lnTo>
                    <a:pt x="4386643" y="939355"/>
                  </a:lnTo>
                  <a:lnTo>
                    <a:pt x="4412375" y="906046"/>
                  </a:lnTo>
                  <a:lnTo>
                    <a:pt x="4428962" y="866725"/>
                  </a:lnTo>
                  <a:lnTo>
                    <a:pt x="4434840" y="822960"/>
                  </a:lnTo>
                  <a:lnTo>
                    <a:pt x="4434840" y="164592"/>
                  </a:lnTo>
                  <a:lnTo>
                    <a:pt x="4428962" y="120826"/>
                  </a:lnTo>
                  <a:lnTo>
                    <a:pt x="4412375" y="81505"/>
                  </a:lnTo>
                  <a:lnTo>
                    <a:pt x="4386643" y="48196"/>
                  </a:lnTo>
                  <a:lnTo>
                    <a:pt x="4353334" y="22464"/>
                  </a:lnTo>
                  <a:lnTo>
                    <a:pt x="4314013" y="5877"/>
                  </a:lnTo>
                  <a:lnTo>
                    <a:pt x="4270248" y="0"/>
                  </a:lnTo>
                  <a:close/>
                </a:path>
              </a:pathLst>
            </a:custGeom>
            <a:solidFill>
              <a:srgbClr val="037E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452" y="1584960"/>
              <a:ext cx="4434840" cy="988060"/>
            </a:xfrm>
            <a:custGeom>
              <a:avLst/>
              <a:gdLst/>
              <a:ahLst/>
              <a:cxnLst/>
              <a:rect l="l" t="t" r="r" b="b"/>
              <a:pathLst>
                <a:path w="4434840" h="988060">
                  <a:moveTo>
                    <a:pt x="4270248" y="0"/>
                  </a:moveTo>
                  <a:lnTo>
                    <a:pt x="164592" y="0"/>
                  </a:lnTo>
                  <a:lnTo>
                    <a:pt x="120826" y="5877"/>
                  </a:lnTo>
                  <a:lnTo>
                    <a:pt x="81505" y="22464"/>
                  </a:lnTo>
                  <a:lnTo>
                    <a:pt x="48196" y="48196"/>
                  </a:lnTo>
                  <a:lnTo>
                    <a:pt x="22464" y="81505"/>
                  </a:lnTo>
                  <a:lnTo>
                    <a:pt x="5877" y="120826"/>
                  </a:lnTo>
                  <a:lnTo>
                    <a:pt x="0" y="164591"/>
                  </a:lnTo>
                  <a:lnTo>
                    <a:pt x="0" y="822960"/>
                  </a:lnTo>
                  <a:lnTo>
                    <a:pt x="5877" y="866725"/>
                  </a:lnTo>
                  <a:lnTo>
                    <a:pt x="22464" y="906046"/>
                  </a:lnTo>
                  <a:lnTo>
                    <a:pt x="48196" y="939355"/>
                  </a:lnTo>
                  <a:lnTo>
                    <a:pt x="81505" y="965087"/>
                  </a:lnTo>
                  <a:lnTo>
                    <a:pt x="120826" y="981674"/>
                  </a:lnTo>
                  <a:lnTo>
                    <a:pt x="164592" y="987551"/>
                  </a:lnTo>
                  <a:lnTo>
                    <a:pt x="4270248" y="987551"/>
                  </a:lnTo>
                  <a:lnTo>
                    <a:pt x="4314013" y="981674"/>
                  </a:lnTo>
                  <a:lnTo>
                    <a:pt x="4353334" y="965087"/>
                  </a:lnTo>
                  <a:lnTo>
                    <a:pt x="4386643" y="939355"/>
                  </a:lnTo>
                  <a:lnTo>
                    <a:pt x="4412375" y="906046"/>
                  </a:lnTo>
                  <a:lnTo>
                    <a:pt x="4428962" y="866725"/>
                  </a:lnTo>
                  <a:lnTo>
                    <a:pt x="4434840" y="822960"/>
                  </a:lnTo>
                  <a:lnTo>
                    <a:pt x="4434840" y="164591"/>
                  </a:lnTo>
                  <a:lnTo>
                    <a:pt x="4428962" y="120826"/>
                  </a:lnTo>
                  <a:lnTo>
                    <a:pt x="4412375" y="81505"/>
                  </a:lnTo>
                  <a:lnTo>
                    <a:pt x="4386643" y="48196"/>
                  </a:lnTo>
                  <a:lnTo>
                    <a:pt x="4353334" y="22464"/>
                  </a:lnTo>
                  <a:lnTo>
                    <a:pt x="4314013" y="5877"/>
                  </a:lnTo>
                  <a:lnTo>
                    <a:pt x="42702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902452" y="2877312"/>
              <a:ext cx="4434840" cy="988060"/>
            </a:xfrm>
            <a:custGeom>
              <a:avLst/>
              <a:gdLst/>
              <a:ahLst/>
              <a:cxnLst/>
              <a:rect l="l" t="t" r="r" b="b"/>
              <a:pathLst>
                <a:path w="4434840" h="988060">
                  <a:moveTo>
                    <a:pt x="4270248" y="0"/>
                  </a:moveTo>
                  <a:lnTo>
                    <a:pt x="164592" y="0"/>
                  </a:lnTo>
                  <a:lnTo>
                    <a:pt x="120826" y="5877"/>
                  </a:lnTo>
                  <a:lnTo>
                    <a:pt x="81505" y="22464"/>
                  </a:lnTo>
                  <a:lnTo>
                    <a:pt x="48196" y="48196"/>
                  </a:lnTo>
                  <a:lnTo>
                    <a:pt x="22464" y="81505"/>
                  </a:lnTo>
                  <a:lnTo>
                    <a:pt x="5877" y="120826"/>
                  </a:lnTo>
                  <a:lnTo>
                    <a:pt x="0" y="164591"/>
                  </a:lnTo>
                  <a:lnTo>
                    <a:pt x="0" y="822960"/>
                  </a:lnTo>
                  <a:lnTo>
                    <a:pt x="5877" y="866725"/>
                  </a:lnTo>
                  <a:lnTo>
                    <a:pt x="22464" y="906046"/>
                  </a:lnTo>
                  <a:lnTo>
                    <a:pt x="48196" y="939355"/>
                  </a:lnTo>
                  <a:lnTo>
                    <a:pt x="81505" y="965087"/>
                  </a:lnTo>
                  <a:lnTo>
                    <a:pt x="120826" y="981674"/>
                  </a:lnTo>
                  <a:lnTo>
                    <a:pt x="164592" y="987551"/>
                  </a:lnTo>
                  <a:lnTo>
                    <a:pt x="4270248" y="987551"/>
                  </a:lnTo>
                  <a:lnTo>
                    <a:pt x="4314013" y="981674"/>
                  </a:lnTo>
                  <a:lnTo>
                    <a:pt x="4353334" y="965087"/>
                  </a:lnTo>
                  <a:lnTo>
                    <a:pt x="4386643" y="939355"/>
                  </a:lnTo>
                  <a:lnTo>
                    <a:pt x="4412375" y="906046"/>
                  </a:lnTo>
                  <a:lnTo>
                    <a:pt x="4428962" y="866725"/>
                  </a:lnTo>
                  <a:lnTo>
                    <a:pt x="4434840" y="822960"/>
                  </a:lnTo>
                  <a:lnTo>
                    <a:pt x="4434840" y="164591"/>
                  </a:lnTo>
                  <a:lnTo>
                    <a:pt x="4428962" y="120826"/>
                  </a:lnTo>
                  <a:lnTo>
                    <a:pt x="4412375" y="81505"/>
                  </a:lnTo>
                  <a:lnTo>
                    <a:pt x="4386643" y="48196"/>
                  </a:lnTo>
                  <a:lnTo>
                    <a:pt x="4353334" y="22464"/>
                  </a:lnTo>
                  <a:lnTo>
                    <a:pt x="4314013" y="5877"/>
                  </a:lnTo>
                  <a:lnTo>
                    <a:pt x="4270248" y="0"/>
                  </a:lnTo>
                  <a:close/>
                </a:path>
              </a:pathLst>
            </a:custGeom>
            <a:solidFill>
              <a:srgbClr val="0252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16168" y="4169663"/>
              <a:ext cx="4434840" cy="988060"/>
            </a:xfrm>
            <a:custGeom>
              <a:avLst/>
              <a:gdLst/>
              <a:ahLst/>
              <a:cxnLst/>
              <a:rect l="l" t="t" r="r" b="b"/>
              <a:pathLst>
                <a:path w="4434840" h="988060">
                  <a:moveTo>
                    <a:pt x="4270248" y="0"/>
                  </a:moveTo>
                  <a:lnTo>
                    <a:pt x="164592" y="0"/>
                  </a:lnTo>
                  <a:lnTo>
                    <a:pt x="120826" y="5877"/>
                  </a:lnTo>
                  <a:lnTo>
                    <a:pt x="81505" y="22464"/>
                  </a:lnTo>
                  <a:lnTo>
                    <a:pt x="48196" y="48196"/>
                  </a:lnTo>
                  <a:lnTo>
                    <a:pt x="22464" y="81505"/>
                  </a:lnTo>
                  <a:lnTo>
                    <a:pt x="5877" y="120826"/>
                  </a:lnTo>
                  <a:lnTo>
                    <a:pt x="0" y="164592"/>
                  </a:lnTo>
                  <a:lnTo>
                    <a:pt x="0" y="822960"/>
                  </a:lnTo>
                  <a:lnTo>
                    <a:pt x="5877" y="866725"/>
                  </a:lnTo>
                  <a:lnTo>
                    <a:pt x="22464" y="906046"/>
                  </a:lnTo>
                  <a:lnTo>
                    <a:pt x="48196" y="939355"/>
                  </a:lnTo>
                  <a:lnTo>
                    <a:pt x="81505" y="965087"/>
                  </a:lnTo>
                  <a:lnTo>
                    <a:pt x="120826" y="981674"/>
                  </a:lnTo>
                  <a:lnTo>
                    <a:pt x="164592" y="987552"/>
                  </a:lnTo>
                  <a:lnTo>
                    <a:pt x="4270248" y="987552"/>
                  </a:lnTo>
                  <a:lnTo>
                    <a:pt x="4314013" y="981674"/>
                  </a:lnTo>
                  <a:lnTo>
                    <a:pt x="4353334" y="965087"/>
                  </a:lnTo>
                  <a:lnTo>
                    <a:pt x="4386643" y="939355"/>
                  </a:lnTo>
                  <a:lnTo>
                    <a:pt x="4412375" y="906046"/>
                  </a:lnTo>
                  <a:lnTo>
                    <a:pt x="4428962" y="866725"/>
                  </a:lnTo>
                  <a:lnTo>
                    <a:pt x="4434840" y="822960"/>
                  </a:lnTo>
                  <a:lnTo>
                    <a:pt x="4434840" y="164592"/>
                  </a:lnTo>
                  <a:lnTo>
                    <a:pt x="4428962" y="120826"/>
                  </a:lnTo>
                  <a:lnTo>
                    <a:pt x="4412375" y="81505"/>
                  </a:lnTo>
                  <a:lnTo>
                    <a:pt x="4386643" y="48196"/>
                  </a:lnTo>
                  <a:lnTo>
                    <a:pt x="4353334" y="22464"/>
                  </a:lnTo>
                  <a:lnTo>
                    <a:pt x="4314013" y="5877"/>
                  </a:lnTo>
                  <a:lnTo>
                    <a:pt x="4270248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916168" y="5462016"/>
              <a:ext cx="4434840" cy="988060"/>
            </a:xfrm>
            <a:custGeom>
              <a:avLst/>
              <a:gdLst/>
              <a:ahLst/>
              <a:cxnLst/>
              <a:rect l="l" t="t" r="r" b="b"/>
              <a:pathLst>
                <a:path w="4434840" h="988060">
                  <a:moveTo>
                    <a:pt x="4270248" y="0"/>
                  </a:moveTo>
                  <a:lnTo>
                    <a:pt x="164592" y="0"/>
                  </a:lnTo>
                  <a:lnTo>
                    <a:pt x="120826" y="5877"/>
                  </a:lnTo>
                  <a:lnTo>
                    <a:pt x="81505" y="22464"/>
                  </a:lnTo>
                  <a:lnTo>
                    <a:pt x="48196" y="48196"/>
                  </a:lnTo>
                  <a:lnTo>
                    <a:pt x="22464" y="81505"/>
                  </a:lnTo>
                  <a:lnTo>
                    <a:pt x="5877" y="120826"/>
                  </a:lnTo>
                  <a:lnTo>
                    <a:pt x="0" y="164592"/>
                  </a:lnTo>
                  <a:lnTo>
                    <a:pt x="0" y="822960"/>
                  </a:lnTo>
                  <a:lnTo>
                    <a:pt x="5877" y="866712"/>
                  </a:lnTo>
                  <a:lnTo>
                    <a:pt x="22464" y="906029"/>
                  </a:lnTo>
                  <a:lnTo>
                    <a:pt x="48196" y="939341"/>
                  </a:lnTo>
                  <a:lnTo>
                    <a:pt x="81505" y="965078"/>
                  </a:lnTo>
                  <a:lnTo>
                    <a:pt x="120826" y="981672"/>
                  </a:lnTo>
                  <a:lnTo>
                    <a:pt x="164592" y="987552"/>
                  </a:lnTo>
                  <a:lnTo>
                    <a:pt x="4270248" y="987552"/>
                  </a:lnTo>
                  <a:lnTo>
                    <a:pt x="4314013" y="981672"/>
                  </a:lnTo>
                  <a:lnTo>
                    <a:pt x="4353334" y="965078"/>
                  </a:lnTo>
                  <a:lnTo>
                    <a:pt x="4386643" y="939341"/>
                  </a:lnTo>
                  <a:lnTo>
                    <a:pt x="4412375" y="906029"/>
                  </a:lnTo>
                  <a:lnTo>
                    <a:pt x="4428962" y="866712"/>
                  </a:lnTo>
                  <a:lnTo>
                    <a:pt x="4434840" y="822960"/>
                  </a:lnTo>
                  <a:lnTo>
                    <a:pt x="4434840" y="164592"/>
                  </a:lnTo>
                  <a:lnTo>
                    <a:pt x="4428962" y="120826"/>
                  </a:lnTo>
                  <a:lnTo>
                    <a:pt x="4412375" y="81505"/>
                  </a:lnTo>
                  <a:lnTo>
                    <a:pt x="4386643" y="48196"/>
                  </a:lnTo>
                  <a:lnTo>
                    <a:pt x="4353334" y="22464"/>
                  </a:lnTo>
                  <a:lnTo>
                    <a:pt x="4314013" y="5877"/>
                  </a:lnTo>
                  <a:lnTo>
                    <a:pt x="4270248" y="0"/>
                  </a:lnTo>
                  <a:close/>
                </a:path>
              </a:pathLst>
            </a:custGeom>
            <a:solidFill>
              <a:srgbClr val="025E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235190" y="628903"/>
            <a:ext cx="1941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</a:rPr>
              <a:t>Community</a:t>
            </a:r>
            <a:r>
              <a:rPr sz="1800" spc="60" dirty="0">
                <a:solidFill>
                  <a:srgbClr val="FFFFFF"/>
                </a:solidFill>
              </a:rPr>
              <a:t> </a:t>
            </a:r>
            <a:r>
              <a:rPr sz="1800" spc="-10" dirty="0">
                <a:solidFill>
                  <a:srgbClr val="FFFFFF"/>
                </a:solidFill>
              </a:rPr>
              <a:t>impact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7447280" y="1949322"/>
            <a:ext cx="1515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Arial"/>
                <a:cs typeface="Arial"/>
              </a:rPr>
              <a:t>Energy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savings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14870" y="3164204"/>
            <a:ext cx="2838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Environmental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sustainability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290943" y="4497451"/>
            <a:ext cx="1981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Water</a:t>
            </a:r>
            <a:r>
              <a:rPr sz="1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conservation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03997" y="5799226"/>
            <a:ext cx="1274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savings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844038" y="777620"/>
            <a:ext cx="3100705" cy="5245100"/>
            <a:chOff x="2844038" y="777620"/>
            <a:chExt cx="3100705" cy="5245100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9946" y="1268222"/>
              <a:ext cx="206756" cy="20675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0294" y="2033270"/>
              <a:ext cx="208279" cy="20675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41190" y="3235706"/>
              <a:ext cx="206756" cy="20675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13886" y="4366513"/>
              <a:ext cx="206755" cy="20675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44038" y="4860290"/>
              <a:ext cx="208280" cy="20828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923794" y="787145"/>
              <a:ext cx="3011805" cy="5226050"/>
            </a:xfrm>
            <a:custGeom>
              <a:avLst/>
              <a:gdLst/>
              <a:ahLst/>
              <a:cxnLst/>
              <a:rect l="l" t="t" r="r" b="b"/>
              <a:pathLst>
                <a:path w="3011804" h="5226050">
                  <a:moveTo>
                    <a:pt x="48768" y="493775"/>
                  </a:moveTo>
                  <a:lnTo>
                    <a:pt x="48768" y="0"/>
                  </a:lnTo>
                </a:path>
                <a:path w="3011804" h="5226050">
                  <a:moveTo>
                    <a:pt x="48768" y="0"/>
                  </a:moveTo>
                  <a:lnTo>
                    <a:pt x="2992628" y="0"/>
                  </a:lnTo>
                </a:path>
                <a:path w="3011804" h="5226050">
                  <a:moveTo>
                    <a:pt x="1530095" y="2570988"/>
                  </a:moveTo>
                  <a:lnTo>
                    <a:pt x="2979293" y="2584450"/>
                  </a:lnTo>
                </a:path>
                <a:path w="3011804" h="5226050">
                  <a:moveTo>
                    <a:pt x="1310640" y="1358264"/>
                  </a:moveTo>
                  <a:lnTo>
                    <a:pt x="3002280" y="1353312"/>
                  </a:lnTo>
                </a:path>
                <a:path w="3011804" h="5226050">
                  <a:moveTo>
                    <a:pt x="1156716" y="3732276"/>
                  </a:moveTo>
                  <a:lnTo>
                    <a:pt x="3011297" y="3767454"/>
                  </a:lnTo>
                </a:path>
                <a:path w="3011804" h="5226050">
                  <a:moveTo>
                    <a:pt x="24383" y="5225859"/>
                  </a:moveTo>
                  <a:lnTo>
                    <a:pt x="24383" y="4207764"/>
                  </a:lnTo>
                </a:path>
                <a:path w="3011804" h="5226050">
                  <a:moveTo>
                    <a:pt x="0" y="5225732"/>
                  </a:moveTo>
                  <a:lnTo>
                    <a:pt x="2957068" y="5221224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914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Competitive</a:t>
            </a:r>
            <a:r>
              <a:rPr spc="35" dirty="0"/>
              <a:t> </a:t>
            </a:r>
            <a:r>
              <a:rPr spc="-100" dirty="0"/>
              <a:t>Landscape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861547" y="6100571"/>
            <a:ext cx="1330960" cy="757555"/>
            <a:chOff x="10861547" y="6100571"/>
            <a:chExt cx="1330960" cy="757555"/>
          </a:xfrm>
        </p:grpSpPr>
        <p:sp>
          <p:nvSpPr>
            <p:cNvPr id="4" name="object 4"/>
            <p:cNvSpPr/>
            <p:nvPr/>
          </p:nvSpPr>
          <p:spPr>
            <a:xfrm>
              <a:off x="11277599" y="6405371"/>
              <a:ext cx="914400" cy="452755"/>
            </a:xfrm>
            <a:custGeom>
              <a:avLst/>
              <a:gdLst/>
              <a:ahLst/>
              <a:cxnLst/>
              <a:rect l="l" t="t" r="r" b="b"/>
              <a:pathLst>
                <a:path w="914400" h="452754">
                  <a:moveTo>
                    <a:pt x="914400" y="0"/>
                  </a:moveTo>
                  <a:lnTo>
                    <a:pt x="0" y="0"/>
                  </a:lnTo>
                  <a:lnTo>
                    <a:pt x="0" y="452627"/>
                  </a:lnTo>
                  <a:lnTo>
                    <a:pt x="914400" y="452627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0252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861547" y="6100571"/>
              <a:ext cx="416559" cy="304800"/>
            </a:xfrm>
            <a:custGeom>
              <a:avLst/>
              <a:gdLst/>
              <a:ahLst/>
              <a:cxnLst/>
              <a:rect l="l" t="t" r="r" b="b"/>
              <a:pathLst>
                <a:path w="416559" h="304800">
                  <a:moveTo>
                    <a:pt x="416051" y="0"/>
                  </a:moveTo>
                  <a:lnTo>
                    <a:pt x="0" y="0"/>
                  </a:lnTo>
                  <a:lnTo>
                    <a:pt x="0" y="304799"/>
                  </a:lnTo>
                  <a:lnTo>
                    <a:pt x="416051" y="304799"/>
                  </a:lnTo>
                  <a:lnTo>
                    <a:pt x="416051" y="0"/>
                  </a:lnTo>
                  <a:close/>
                </a:path>
              </a:pathLst>
            </a:custGeom>
            <a:solidFill>
              <a:srgbClr val="025E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3047"/>
            <a:ext cx="1309370" cy="782320"/>
            <a:chOff x="0" y="3047"/>
            <a:chExt cx="1309370" cy="782320"/>
          </a:xfrm>
        </p:grpSpPr>
        <p:sp>
          <p:nvSpPr>
            <p:cNvPr id="7" name="object 7"/>
            <p:cNvSpPr/>
            <p:nvPr/>
          </p:nvSpPr>
          <p:spPr>
            <a:xfrm>
              <a:off x="394715" y="307847"/>
              <a:ext cx="914400" cy="477520"/>
            </a:xfrm>
            <a:custGeom>
              <a:avLst/>
              <a:gdLst/>
              <a:ahLst/>
              <a:cxnLst/>
              <a:rect l="l" t="t" r="r" b="b"/>
              <a:pathLst>
                <a:path w="914400" h="477520">
                  <a:moveTo>
                    <a:pt x="914400" y="0"/>
                  </a:moveTo>
                  <a:lnTo>
                    <a:pt x="0" y="0"/>
                  </a:lnTo>
                  <a:lnTo>
                    <a:pt x="0" y="477012"/>
                  </a:lnTo>
                  <a:lnTo>
                    <a:pt x="914400" y="477012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0252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3047"/>
              <a:ext cx="394970" cy="304800"/>
            </a:xfrm>
            <a:custGeom>
              <a:avLst/>
              <a:gdLst/>
              <a:ahLst/>
              <a:cxnLst/>
              <a:rect l="l" t="t" r="r" b="b"/>
              <a:pathLst>
                <a:path w="394970" h="304800">
                  <a:moveTo>
                    <a:pt x="394715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94715" y="304800"/>
                  </a:lnTo>
                  <a:lnTo>
                    <a:pt x="394715" y="0"/>
                  </a:lnTo>
                  <a:close/>
                </a:path>
              </a:pathLst>
            </a:custGeom>
            <a:solidFill>
              <a:srgbClr val="025E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2715767" y="2851404"/>
            <a:ext cx="152400" cy="1155700"/>
          </a:xfrm>
          <a:custGeom>
            <a:avLst/>
            <a:gdLst/>
            <a:ahLst/>
            <a:cxnLst/>
            <a:rect l="l" t="t" r="r" b="b"/>
            <a:pathLst>
              <a:path w="152400" h="1155700">
                <a:moveTo>
                  <a:pt x="152400" y="0"/>
                </a:moveTo>
                <a:lnTo>
                  <a:pt x="0" y="0"/>
                </a:lnTo>
                <a:lnTo>
                  <a:pt x="0" y="1155192"/>
                </a:lnTo>
                <a:lnTo>
                  <a:pt x="152400" y="1155192"/>
                </a:lnTo>
                <a:lnTo>
                  <a:pt x="152400" y="0"/>
                </a:lnTo>
                <a:close/>
              </a:path>
            </a:pathLst>
          </a:custGeom>
          <a:solidFill>
            <a:srgbClr val="1E2F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323831" y="2851404"/>
            <a:ext cx="152400" cy="1155700"/>
          </a:xfrm>
          <a:custGeom>
            <a:avLst/>
            <a:gdLst/>
            <a:ahLst/>
            <a:cxnLst/>
            <a:rect l="l" t="t" r="r" b="b"/>
            <a:pathLst>
              <a:path w="152400" h="1155700">
                <a:moveTo>
                  <a:pt x="152400" y="0"/>
                </a:moveTo>
                <a:lnTo>
                  <a:pt x="0" y="0"/>
                </a:lnTo>
                <a:lnTo>
                  <a:pt x="0" y="1155192"/>
                </a:lnTo>
                <a:lnTo>
                  <a:pt x="152400" y="1155192"/>
                </a:lnTo>
                <a:lnTo>
                  <a:pt x="152400" y="0"/>
                </a:lnTo>
                <a:close/>
              </a:path>
            </a:pathLst>
          </a:custGeom>
          <a:solidFill>
            <a:srgbClr val="1E2F4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56810" y="1112266"/>
            <a:ext cx="2121535" cy="1993900"/>
            <a:chOff x="4456810" y="1112266"/>
            <a:chExt cx="2121535" cy="19939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8847" y="1139952"/>
              <a:ext cx="1554479" cy="4312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456810" y="1112266"/>
              <a:ext cx="1611630" cy="1993900"/>
            </a:xfrm>
            <a:custGeom>
              <a:avLst/>
              <a:gdLst/>
              <a:ahLst/>
              <a:cxnLst/>
              <a:rect l="l" t="t" r="r" b="b"/>
              <a:pathLst>
                <a:path w="1611629" h="1993900">
                  <a:moveTo>
                    <a:pt x="28574" y="1907921"/>
                  </a:moveTo>
                  <a:lnTo>
                    <a:pt x="0" y="1907921"/>
                  </a:lnTo>
                  <a:lnTo>
                    <a:pt x="42798" y="1993646"/>
                  </a:lnTo>
                  <a:lnTo>
                    <a:pt x="78602" y="1922145"/>
                  </a:lnTo>
                  <a:lnTo>
                    <a:pt x="28574" y="1922145"/>
                  </a:lnTo>
                  <a:lnTo>
                    <a:pt x="28574" y="1907921"/>
                  </a:lnTo>
                  <a:close/>
                </a:path>
                <a:path w="1611629" h="1993900">
                  <a:moveTo>
                    <a:pt x="1605152" y="0"/>
                  </a:moveTo>
                  <a:lnTo>
                    <a:pt x="34924" y="0"/>
                  </a:lnTo>
                  <a:lnTo>
                    <a:pt x="28574" y="6476"/>
                  </a:lnTo>
                  <a:lnTo>
                    <a:pt x="28574" y="1922145"/>
                  </a:lnTo>
                  <a:lnTo>
                    <a:pt x="57149" y="1922145"/>
                  </a:lnTo>
                  <a:lnTo>
                    <a:pt x="57149" y="28575"/>
                  </a:lnTo>
                  <a:lnTo>
                    <a:pt x="42798" y="28575"/>
                  </a:lnTo>
                  <a:lnTo>
                    <a:pt x="57149" y="14350"/>
                  </a:lnTo>
                  <a:lnTo>
                    <a:pt x="1611629" y="14350"/>
                  </a:lnTo>
                  <a:lnTo>
                    <a:pt x="1611629" y="6476"/>
                  </a:lnTo>
                  <a:lnTo>
                    <a:pt x="1605152" y="0"/>
                  </a:lnTo>
                  <a:close/>
                </a:path>
                <a:path w="1611629" h="1993900">
                  <a:moveTo>
                    <a:pt x="85724" y="1907921"/>
                  </a:moveTo>
                  <a:lnTo>
                    <a:pt x="57149" y="1907921"/>
                  </a:lnTo>
                  <a:lnTo>
                    <a:pt x="57149" y="1922145"/>
                  </a:lnTo>
                  <a:lnTo>
                    <a:pt x="78602" y="1922145"/>
                  </a:lnTo>
                  <a:lnTo>
                    <a:pt x="85724" y="1907921"/>
                  </a:lnTo>
                  <a:close/>
                </a:path>
                <a:path w="1611629" h="1993900">
                  <a:moveTo>
                    <a:pt x="1583054" y="14350"/>
                  </a:moveTo>
                  <a:lnTo>
                    <a:pt x="1583054" y="412496"/>
                  </a:lnTo>
                  <a:lnTo>
                    <a:pt x="1611629" y="412496"/>
                  </a:lnTo>
                  <a:lnTo>
                    <a:pt x="1611629" y="28575"/>
                  </a:lnTo>
                  <a:lnTo>
                    <a:pt x="1597278" y="28575"/>
                  </a:lnTo>
                  <a:lnTo>
                    <a:pt x="1583054" y="14350"/>
                  </a:lnTo>
                  <a:close/>
                </a:path>
                <a:path w="1611629" h="1993900">
                  <a:moveTo>
                    <a:pt x="57149" y="14350"/>
                  </a:moveTo>
                  <a:lnTo>
                    <a:pt x="42798" y="28575"/>
                  </a:lnTo>
                  <a:lnTo>
                    <a:pt x="57149" y="28575"/>
                  </a:lnTo>
                  <a:lnTo>
                    <a:pt x="57149" y="14350"/>
                  </a:lnTo>
                  <a:close/>
                </a:path>
                <a:path w="1611629" h="1993900">
                  <a:moveTo>
                    <a:pt x="1583054" y="14350"/>
                  </a:moveTo>
                  <a:lnTo>
                    <a:pt x="57149" y="14350"/>
                  </a:lnTo>
                  <a:lnTo>
                    <a:pt x="57149" y="28575"/>
                  </a:lnTo>
                  <a:lnTo>
                    <a:pt x="1583054" y="28575"/>
                  </a:lnTo>
                  <a:lnTo>
                    <a:pt x="1583054" y="14350"/>
                  </a:lnTo>
                  <a:close/>
                </a:path>
                <a:path w="1611629" h="1993900">
                  <a:moveTo>
                    <a:pt x="1611629" y="14350"/>
                  </a:moveTo>
                  <a:lnTo>
                    <a:pt x="1583054" y="14350"/>
                  </a:lnTo>
                  <a:lnTo>
                    <a:pt x="1597278" y="28575"/>
                  </a:lnTo>
                  <a:lnTo>
                    <a:pt x="1611629" y="28575"/>
                  </a:lnTo>
                  <a:lnTo>
                    <a:pt x="1611629" y="14350"/>
                  </a:lnTo>
                  <a:close/>
                </a:path>
              </a:pathLst>
            </a:custGeom>
            <a:solidFill>
              <a:srgbClr val="ACC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33983" y="323088"/>
            <a:ext cx="2819400" cy="401320"/>
          </a:xfrm>
          <a:prstGeom prst="rect">
            <a:avLst/>
          </a:prstGeom>
          <a:ln w="9525">
            <a:solidFill>
              <a:srgbClr val="7DC7D9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5"/>
              </a:spcBef>
            </a:pPr>
            <a:r>
              <a:rPr sz="2000" dirty="0">
                <a:solidFill>
                  <a:srgbClr val="1E2F40"/>
                </a:solidFill>
              </a:rPr>
              <a:t>Competitors</a:t>
            </a:r>
            <a:r>
              <a:rPr sz="2000" spc="35" dirty="0">
                <a:solidFill>
                  <a:srgbClr val="1E2F40"/>
                </a:solidFill>
              </a:rPr>
              <a:t> </a:t>
            </a:r>
            <a:r>
              <a:rPr sz="2000" spc="-10" dirty="0">
                <a:solidFill>
                  <a:srgbClr val="1E2F40"/>
                </a:solidFill>
              </a:rPr>
              <a:t>Overview</a:t>
            </a:r>
            <a:endParaRPr sz="2000"/>
          </a:p>
        </p:txBody>
      </p:sp>
      <p:sp>
        <p:nvSpPr>
          <p:cNvPr id="6" name="object 6"/>
          <p:cNvSpPr/>
          <p:nvPr/>
        </p:nvSpPr>
        <p:spPr>
          <a:xfrm>
            <a:off x="719327" y="3229355"/>
            <a:ext cx="1219200" cy="381000"/>
          </a:xfrm>
          <a:custGeom>
            <a:avLst/>
            <a:gdLst/>
            <a:ahLst/>
            <a:cxnLst/>
            <a:rect l="l" t="t" r="r" b="b"/>
            <a:pathLst>
              <a:path w="1219200" h="381000">
                <a:moveTo>
                  <a:pt x="1219199" y="0"/>
                </a:moveTo>
                <a:lnTo>
                  <a:pt x="0" y="0"/>
                </a:lnTo>
                <a:lnTo>
                  <a:pt x="0" y="381000"/>
                </a:lnTo>
                <a:lnTo>
                  <a:pt x="1219199" y="381000"/>
                </a:lnTo>
                <a:lnTo>
                  <a:pt x="121919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09088" y="3229355"/>
            <a:ext cx="1219200" cy="381000"/>
          </a:xfrm>
          <a:custGeom>
            <a:avLst/>
            <a:gdLst/>
            <a:ahLst/>
            <a:cxnLst/>
            <a:rect l="l" t="t" r="r" b="b"/>
            <a:pathLst>
              <a:path w="1219200" h="381000">
                <a:moveTo>
                  <a:pt x="1219200" y="0"/>
                </a:moveTo>
                <a:lnTo>
                  <a:pt x="0" y="0"/>
                </a:lnTo>
                <a:lnTo>
                  <a:pt x="0" y="381000"/>
                </a:lnTo>
                <a:lnTo>
                  <a:pt x="1219200" y="381000"/>
                </a:lnTo>
                <a:lnTo>
                  <a:pt x="1219200" y="0"/>
                </a:lnTo>
                <a:close/>
              </a:path>
            </a:pathLst>
          </a:custGeom>
          <a:solidFill>
            <a:srgbClr val="548E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98847" y="3229355"/>
            <a:ext cx="1219200" cy="381000"/>
          </a:xfrm>
          <a:custGeom>
            <a:avLst/>
            <a:gdLst/>
            <a:ahLst/>
            <a:cxnLst/>
            <a:rect l="l" t="t" r="r" b="b"/>
            <a:pathLst>
              <a:path w="1219200" h="381000">
                <a:moveTo>
                  <a:pt x="1219200" y="0"/>
                </a:moveTo>
                <a:lnTo>
                  <a:pt x="0" y="0"/>
                </a:lnTo>
                <a:lnTo>
                  <a:pt x="0" y="381000"/>
                </a:lnTo>
                <a:lnTo>
                  <a:pt x="1219200" y="381000"/>
                </a:lnTo>
                <a:lnTo>
                  <a:pt x="1219200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6346444" y="3229355"/>
            <a:ext cx="1587500" cy="2670175"/>
            <a:chOff x="6346444" y="3229355"/>
            <a:chExt cx="1587500" cy="2670175"/>
          </a:xfrm>
        </p:grpSpPr>
        <p:sp>
          <p:nvSpPr>
            <p:cNvPr id="10" name="object 10"/>
            <p:cNvSpPr/>
            <p:nvPr/>
          </p:nvSpPr>
          <p:spPr>
            <a:xfrm>
              <a:off x="6388608" y="3229355"/>
              <a:ext cx="1219200" cy="381000"/>
            </a:xfrm>
            <a:custGeom>
              <a:avLst/>
              <a:gdLst/>
              <a:ahLst/>
              <a:cxnLst/>
              <a:rect l="l" t="t" r="r" b="b"/>
              <a:pathLst>
                <a:path w="1219200" h="381000">
                  <a:moveTo>
                    <a:pt x="1219199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1219199" y="381000"/>
                  </a:lnTo>
                  <a:lnTo>
                    <a:pt x="1219199" y="0"/>
                  </a:lnTo>
                  <a:close/>
                </a:path>
              </a:pathLst>
            </a:custGeom>
            <a:solidFill>
              <a:srgbClr val="92C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346444" y="3615689"/>
              <a:ext cx="1587500" cy="2284095"/>
            </a:xfrm>
            <a:custGeom>
              <a:avLst/>
              <a:gdLst/>
              <a:ahLst/>
              <a:cxnLst/>
              <a:rect l="l" t="t" r="r" b="b"/>
              <a:pathLst>
                <a:path w="1587500" h="2284095">
                  <a:moveTo>
                    <a:pt x="57150" y="71374"/>
                  </a:moveTo>
                  <a:lnTo>
                    <a:pt x="28575" y="71374"/>
                  </a:lnTo>
                  <a:lnTo>
                    <a:pt x="28575" y="2277249"/>
                  </a:lnTo>
                  <a:lnTo>
                    <a:pt x="35051" y="2283637"/>
                  </a:lnTo>
                  <a:lnTo>
                    <a:pt x="1580896" y="2283637"/>
                  </a:lnTo>
                  <a:lnTo>
                    <a:pt x="1587246" y="2277249"/>
                  </a:lnTo>
                  <a:lnTo>
                    <a:pt x="1587246" y="2269350"/>
                  </a:lnTo>
                  <a:lnTo>
                    <a:pt x="57150" y="2269350"/>
                  </a:lnTo>
                  <a:lnTo>
                    <a:pt x="42925" y="2255062"/>
                  </a:lnTo>
                  <a:lnTo>
                    <a:pt x="57150" y="2255062"/>
                  </a:lnTo>
                  <a:lnTo>
                    <a:pt x="57150" y="71374"/>
                  </a:lnTo>
                  <a:close/>
                </a:path>
                <a:path w="1587500" h="2284095">
                  <a:moveTo>
                    <a:pt x="57150" y="2255062"/>
                  </a:moveTo>
                  <a:lnTo>
                    <a:pt x="42925" y="2255062"/>
                  </a:lnTo>
                  <a:lnTo>
                    <a:pt x="57150" y="2269350"/>
                  </a:lnTo>
                  <a:lnTo>
                    <a:pt x="57150" y="2255062"/>
                  </a:lnTo>
                  <a:close/>
                </a:path>
                <a:path w="1587500" h="2284095">
                  <a:moveTo>
                    <a:pt x="1558671" y="2255062"/>
                  </a:moveTo>
                  <a:lnTo>
                    <a:pt x="57150" y="2255062"/>
                  </a:lnTo>
                  <a:lnTo>
                    <a:pt x="57150" y="2269350"/>
                  </a:lnTo>
                  <a:lnTo>
                    <a:pt x="1558671" y="2269350"/>
                  </a:lnTo>
                  <a:lnTo>
                    <a:pt x="1558671" y="2255062"/>
                  </a:lnTo>
                  <a:close/>
                </a:path>
                <a:path w="1587500" h="2284095">
                  <a:moveTo>
                    <a:pt x="1587246" y="1758950"/>
                  </a:moveTo>
                  <a:lnTo>
                    <a:pt x="1558671" y="1758950"/>
                  </a:lnTo>
                  <a:lnTo>
                    <a:pt x="1558671" y="2269350"/>
                  </a:lnTo>
                  <a:lnTo>
                    <a:pt x="1573022" y="2255062"/>
                  </a:lnTo>
                  <a:lnTo>
                    <a:pt x="1587246" y="2255062"/>
                  </a:lnTo>
                  <a:lnTo>
                    <a:pt x="1587246" y="1758950"/>
                  </a:lnTo>
                  <a:close/>
                </a:path>
                <a:path w="1587500" h="2284095">
                  <a:moveTo>
                    <a:pt x="1587246" y="2255062"/>
                  </a:moveTo>
                  <a:lnTo>
                    <a:pt x="1573022" y="2255062"/>
                  </a:lnTo>
                  <a:lnTo>
                    <a:pt x="1558671" y="2269350"/>
                  </a:lnTo>
                  <a:lnTo>
                    <a:pt x="1587246" y="2269350"/>
                  </a:lnTo>
                  <a:lnTo>
                    <a:pt x="1587246" y="2255062"/>
                  </a:lnTo>
                  <a:close/>
                </a:path>
                <a:path w="1587500" h="2284095">
                  <a:moveTo>
                    <a:pt x="42925" y="0"/>
                  </a:moveTo>
                  <a:lnTo>
                    <a:pt x="0" y="85725"/>
                  </a:lnTo>
                  <a:lnTo>
                    <a:pt x="28575" y="85725"/>
                  </a:lnTo>
                  <a:lnTo>
                    <a:pt x="28575" y="71374"/>
                  </a:lnTo>
                  <a:lnTo>
                    <a:pt x="78560" y="71374"/>
                  </a:lnTo>
                  <a:lnTo>
                    <a:pt x="42925" y="0"/>
                  </a:lnTo>
                  <a:close/>
                </a:path>
                <a:path w="1587500" h="2284095">
                  <a:moveTo>
                    <a:pt x="78560" y="71374"/>
                  </a:moveTo>
                  <a:lnTo>
                    <a:pt x="57150" y="71374"/>
                  </a:lnTo>
                  <a:lnTo>
                    <a:pt x="57150" y="85725"/>
                  </a:lnTo>
                  <a:lnTo>
                    <a:pt x="85725" y="85725"/>
                  </a:lnTo>
                  <a:lnTo>
                    <a:pt x="78560" y="71374"/>
                  </a:lnTo>
                  <a:close/>
                </a:path>
              </a:pathLst>
            </a:custGeom>
            <a:solidFill>
              <a:srgbClr val="1E2F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08420" y="5213604"/>
              <a:ext cx="1490472" cy="589788"/>
            </a:xfrm>
            <a:prstGeom prst="rect">
              <a:avLst/>
            </a:prstGeom>
          </p:spPr>
        </p:pic>
      </p:grpSp>
      <p:sp>
        <p:nvSpPr>
          <p:cNvPr id="13" name="object 13"/>
          <p:cNvSpPr/>
          <p:nvPr/>
        </p:nvSpPr>
        <p:spPr>
          <a:xfrm>
            <a:off x="8278368" y="3229355"/>
            <a:ext cx="1219200" cy="381000"/>
          </a:xfrm>
          <a:custGeom>
            <a:avLst/>
            <a:gdLst/>
            <a:ahLst/>
            <a:cxnLst/>
            <a:rect l="l" t="t" r="r" b="b"/>
            <a:pathLst>
              <a:path w="1219200" h="381000">
                <a:moveTo>
                  <a:pt x="1219200" y="0"/>
                </a:moveTo>
                <a:lnTo>
                  <a:pt x="0" y="0"/>
                </a:lnTo>
                <a:lnTo>
                  <a:pt x="0" y="381000"/>
                </a:lnTo>
                <a:lnTo>
                  <a:pt x="1219200" y="381000"/>
                </a:lnTo>
                <a:lnTo>
                  <a:pt x="1219200" y="0"/>
                </a:lnTo>
                <a:close/>
              </a:path>
            </a:pathLst>
          </a:custGeom>
          <a:solidFill>
            <a:srgbClr val="C3D59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10132059" y="3229355"/>
            <a:ext cx="1587500" cy="2700655"/>
            <a:chOff x="10132059" y="3229355"/>
            <a:chExt cx="1587500" cy="2700655"/>
          </a:xfrm>
        </p:grpSpPr>
        <p:sp>
          <p:nvSpPr>
            <p:cNvPr id="15" name="object 15"/>
            <p:cNvSpPr/>
            <p:nvPr/>
          </p:nvSpPr>
          <p:spPr>
            <a:xfrm>
              <a:off x="10168127" y="3229355"/>
              <a:ext cx="1219200" cy="381000"/>
            </a:xfrm>
            <a:custGeom>
              <a:avLst/>
              <a:gdLst/>
              <a:ahLst/>
              <a:cxnLst/>
              <a:rect l="l" t="t" r="r" b="b"/>
              <a:pathLst>
                <a:path w="1219200" h="381000">
                  <a:moveTo>
                    <a:pt x="12192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1219200" y="381000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132059" y="3646169"/>
              <a:ext cx="1587500" cy="2284095"/>
            </a:xfrm>
            <a:custGeom>
              <a:avLst/>
              <a:gdLst/>
              <a:ahLst/>
              <a:cxnLst/>
              <a:rect l="l" t="t" r="r" b="b"/>
              <a:pathLst>
                <a:path w="1587500" h="2284095">
                  <a:moveTo>
                    <a:pt x="57150" y="71373"/>
                  </a:moveTo>
                  <a:lnTo>
                    <a:pt x="28575" y="71373"/>
                  </a:lnTo>
                  <a:lnTo>
                    <a:pt x="28575" y="2277249"/>
                  </a:lnTo>
                  <a:lnTo>
                    <a:pt x="35051" y="2283637"/>
                  </a:lnTo>
                  <a:lnTo>
                    <a:pt x="1580896" y="2283637"/>
                  </a:lnTo>
                  <a:lnTo>
                    <a:pt x="1587246" y="2277249"/>
                  </a:lnTo>
                  <a:lnTo>
                    <a:pt x="1587246" y="2269350"/>
                  </a:lnTo>
                  <a:lnTo>
                    <a:pt x="57150" y="2269350"/>
                  </a:lnTo>
                  <a:lnTo>
                    <a:pt x="42925" y="2255062"/>
                  </a:lnTo>
                  <a:lnTo>
                    <a:pt x="57150" y="2255062"/>
                  </a:lnTo>
                  <a:lnTo>
                    <a:pt x="57150" y="71373"/>
                  </a:lnTo>
                  <a:close/>
                </a:path>
                <a:path w="1587500" h="2284095">
                  <a:moveTo>
                    <a:pt x="57150" y="2255062"/>
                  </a:moveTo>
                  <a:lnTo>
                    <a:pt x="42925" y="2255062"/>
                  </a:lnTo>
                  <a:lnTo>
                    <a:pt x="57150" y="2269350"/>
                  </a:lnTo>
                  <a:lnTo>
                    <a:pt x="57150" y="2255062"/>
                  </a:lnTo>
                  <a:close/>
                </a:path>
                <a:path w="1587500" h="2284095">
                  <a:moveTo>
                    <a:pt x="1558671" y="2255062"/>
                  </a:moveTo>
                  <a:lnTo>
                    <a:pt x="57150" y="2255062"/>
                  </a:lnTo>
                  <a:lnTo>
                    <a:pt x="57150" y="2269350"/>
                  </a:lnTo>
                  <a:lnTo>
                    <a:pt x="1558671" y="2269350"/>
                  </a:lnTo>
                  <a:lnTo>
                    <a:pt x="1558671" y="2255062"/>
                  </a:lnTo>
                  <a:close/>
                </a:path>
                <a:path w="1587500" h="2284095">
                  <a:moveTo>
                    <a:pt x="1587246" y="1758949"/>
                  </a:moveTo>
                  <a:lnTo>
                    <a:pt x="1558671" y="1758949"/>
                  </a:lnTo>
                  <a:lnTo>
                    <a:pt x="1558671" y="2269350"/>
                  </a:lnTo>
                  <a:lnTo>
                    <a:pt x="1573022" y="2255062"/>
                  </a:lnTo>
                  <a:lnTo>
                    <a:pt x="1587246" y="2255062"/>
                  </a:lnTo>
                  <a:lnTo>
                    <a:pt x="1587246" y="1758949"/>
                  </a:lnTo>
                  <a:close/>
                </a:path>
                <a:path w="1587500" h="2284095">
                  <a:moveTo>
                    <a:pt x="1587246" y="2255062"/>
                  </a:moveTo>
                  <a:lnTo>
                    <a:pt x="1573022" y="2255062"/>
                  </a:lnTo>
                  <a:lnTo>
                    <a:pt x="1558671" y="2269350"/>
                  </a:lnTo>
                  <a:lnTo>
                    <a:pt x="1587246" y="2269350"/>
                  </a:lnTo>
                  <a:lnTo>
                    <a:pt x="1587246" y="2255062"/>
                  </a:lnTo>
                  <a:close/>
                </a:path>
                <a:path w="1587500" h="2284095">
                  <a:moveTo>
                    <a:pt x="42925" y="0"/>
                  </a:moveTo>
                  <a:lnTo>
                    <a:pt x="0" y="85724"/>
                  </a:lnTo>
                  <a:lnTo>
                    <a:pt x="28575" y="85724"/>
                  </a:lnTo>
                  <a:lnTo>
                    <a:pt x="28575" y="71373"/>
                  </a:lnTo>
                  <a:lnTo>
                    <a:pt x="78560" y="71373"/>
                  </a:lnTo>
                  <a:lnTo>
                    <a:pt x="42925" y="0"/>
                  </a:lnTo>
                  <a:close/>
                </a:path>
                <a:path w="1587500" h="2284095">
                  <a:moveTo>
                    <a:pt x="78560" y="71373"/>
                  </a:moveTo>
                  <a:lnTo>
                    <a:pt x="57150" y="71373"/>
                  </a:lnTo>
                  <a:lnTo>
                    <a:pt x="57150" y="85724"/>
                  </a:lnTo>
                  <a:lnTo>
                    <a:pt x="85725" y="85724"/>
                  </a:lnTo>
                  <a:lnTo>
                    <a:pt x="78560" y="71373"/>
                  </a:lnTo>
                  <a:close/>
                </a:path>
              </a:pathLst>
            </a:custGeom>
            <a:solidFill>
              <a:srgbClr val="7DC7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67187" y="5164835"/>
              <a:ext cx="1388363" cy="685800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677227" y="1159510"/>
            <a:ext cx="1611630" cy="1993900"/>
            <a:chOff x="677227" y="1159510"/>
            <a:chExt cx="1611630" cy="1993900"/>
          </a:xfrm>
        </p:grpSpPr>
        <p:sp>
          <p:nvSpPr>
            <p:cNvPr id="19" name="object 19"/>
            <p:cNvSpPr/>
            <p:nvPr/>
          </p:nvSpPr>
          <p:spPr>
            <a:xfrm>
              <a:off x="677227" y="1159510"/>
              <a:ext cx="1611630" cy="1993900"/>
            </a:xfrm>
            <a:custGeom>
              <a:avLst/>
              <a:gdLst/>
              <a:ahLst/>
              <a:cxnLst/>
              <a:rect l="l" t="t" r="r" b="b"/>
              <a:pathLst>
                <a:path w="1611630" h="1993900">
                  <a:moveTo>
                    <a:pt x="28575" y="1907920"/>
                  </a:moveTo>
                  <a:lnTo>
                    <a:pt x="0" y="1907920"/>
                  </a:lnTo>
                  <a:lnTo>
                    <a:pt x="42862" y="1993645"/>
                  </a:lnTo>
                  <a:lnTo>
                    <a:pt x="78612" y="1922144"/>
                  </a:lnTo>
                  <a:lnTo>
                    <a:pt x="28575" y="1922144"/>
                  </a:lnTo>
                  <a:lnTo>
                    <a:pt x="28575" y="1907920"/>
                  </a:lnTo>
                  <a:close/>
                </a:path>
                <a:path w="1611630" h="1993900">
                  <a:moveTo>
                    <a:pt x="1605216" y="0"/>
                  </a:moveTo>
                  <a:lnTo>
                    <a:pt x="34975" y="0"/>
                  </a:lnTo>
                  <a:lnTo>
                    <a:pt x="28575" y="6476"/>
                  </a:lnTo>
                  <a:lnTo>
                    <a:pt x="28575" y="1922144"/>
                  </a:lnTo>
                  <a:lnTo>
                    <a:pt x="57150" y="1922144"/>
                  </a:lnTo>
                  <a:lnTo>
                    <a:pt x="57150" y="28575"/>
                  </a:lnTo>
                  <a:lnTo>
                    <a:pt x="42862" y="28575"/>
                  </a:lnTo>
                  <a:lnTo>
                    <a:pt x="57150" y="14350"/>
                  </a:lnTo>
                  <a:lnTo>
                    <a:pt x="1611566" y="14350"/>
                  </a:lnTo>
                  <a:lnTo>
                    <a:pt x="1611566" y="6476"/>
                  </a:lnTo>
                  <a:lnTo>
                    <a:pt x="1605216" y="0"/>
                  </a:lnTo>
                  <a:close/>
                </a:path>
                <a:path w="1611630" h="1993900">
                  <a:moveTo>
                    <a:pt x="85725" y="1907920"/>
                  </a:moveTo>
                  <a:lnTo>
                    <a:pt x="57150" y="1907920"/>
                  </a:lnTo>
                  <a:lnTo>
                    <a:pt x="57150" y="1922144"/>
                  </a:lnTo>
                  <a:lnTo>
                    <a:pt x="78612" y="1922144"/>
                  </a:lnTo>
                  <a:lnTo>
                    <a:pt x="85725" y="1907920"/>
                  </a:lnTo>
                  <a:close/>
                </a:path>
                <a:path w="1611630" h="1993900">
                  <a:moveTo>
                    <a:pt x="1582991" y="14350"/>
                  </a:moveTo>
                  <a:lnTo>
                    <a:pt x="1582991" y="412495"/>
                  </a:lnTo>
                  <a:lnTo>
                    <a:pt x="1611566" y="412495"/>
                  </a:lnTo>
                  <a:lnTo>
                    <a:pt x="1611566" y="28575"/>
                  </a:lnTo>
                  <a:lnTo>
                    <a:pt x="1597342" y="28575"/>
                  </a:lnTo>
                  <a:lnTo>
                    <a:pt x="1582991" y="14350"/>
                  </a:lnTo>
                  <a:close/>
                </a:path>
                <a:path w="1611630" h="1993900">
                  <a:moveTo>
                    <a:pt x="57150" y="14350"/>
                  </a:moveTo>
                  <a:lnTo>
                    <a:pt x="42862" y="28575"/>
                  </a:lnTo>
                  <a:lnTo>
                    <a:pt x="57150" y="28575"/>
                  </a:lnTo>
                  <a:lnTo>
                    <a:pt x="57150" y="14350"/>
                  </a:lnTo>
                  <a:close/>
                </a:path>
                <a:path w="1611630" h="1993900">
                  <a:moveTo>
                    <a:pt x="1582991" y="14350"/>
                  </a:moveTo>
                  <a:lnTo>
                    <a:pt x="57150" y="14350"/>
                  </a:lnTo>
                  <a:lnTo>
                    <a:pt x="57150" y="28575"/>
                  </a:lnTo>
                  <a:lnTo>
                    <a:pt x="1582991" y="28575"/>
                  </a:lnTo>
                  <a:lnTo>
                    <a:pt x="1582991" y="14350"/>
                  </a:lnTo>
                  <a:close/>
                </a:path>
                <a:path w="1611630" h="1993900">
                  <a:moveTo>
                    <a:pt x="1611566" y="14350"/>
                  </a:moveTo>
                  <a:lnTo>
                    <a:pt x="1582991" y="14350"/>
                  </a:lnTo>
                  <a:lnTo>
                    <a:pt x="1597342" y="28575"/>
                  </a:lnTo>
                  <a:lnTo>
                    <a:pt x="1611566" y="28575"/>
                  </a:lnTo>
                  <a:lnTo>
                    <a:pt x="1611566" y="14350"/>
                  </a:lnTo>
                  <a:close/>
                </a:path>
              </a:pathLst>
            </a:custGeom>
            <a:solidFill>
              <a:srgbClr val="77B3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288" y="1237488"/>
              <a:ext cx="1463039" cy="667512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23748" y="3781100"/>
            <a:ext cx="1591310" cy="1946910"/>
          </a:xfrm>
          <a:prstGeom prst="rect">
            <a:avLst/>
          </a:prstGeom>
        </p:spPr>
        <p:txBody>
          <a:bodyPr vert="horz" wrap="square" lIns="0" tIns="12001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45"/>
              </a:spcBef>
              <a:buChar char="•"/>
              <a:tabLst>
                <a:tab pos="299085" algn="l"/>
              </a:tabLst>
            </a:pPr>
            <a:r>
              <a:rPr sz="1400" spc="-25" dirty="0">
                <a:latin typeface="Arial"/>
                <a:cs typeface="Arial"/>
              </a:rPr>
              <a:t>Green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chemistry</a:t>
            </a:r>
            <a:endParaRPr sz="1400">
              <a:latin typeface="Arial"/>
              <a:cs typeface="Arial"/>
            </a:endParaRPr>
          </a:p>
          <a:p>
            <a:pPr marL="299085" marR="384810" indent="-287020">
              <a:lnSpc>
                <a:spcPct val="150000"/>
              </a:lnSpc>
              <a:buChar char="•"/>
              <a:tabLst>
                <a:tab pos="299085" algn="l"/>
              </a:tabLst>
            </a:pPr>
            <a:r>
              <a:rPr sz="1400" spc="-30" dirty="0">
                <a:latin typeface="Arial"/>
                <a:cs typeface="Arial"/>
              </a:rPr>
              <a:t>Sustainable </a:t>
            </a:r>
            <a:r>
              <a:rPr sz="1400" spc="-10" dirty="0">
                <a:latin typeface="Arial"/>
                <a:cs typeface="Arial"/>
              </a:rPr>
              <a:t>Solutions</a:t>
            </a:r>
            <a:endParaRPr sz="1400">
              <a:latin typeface="Arial"/>
              <a:cs typeface="Arial"/>
            </a:endParaRPr>
          </a:p>
          <a:p>
            <a:pPr marL="299085" marR="313055" indent="-287020">
              <a:lnSpc>
                <a:spcPct val="150000"/>
              </a:lnSpc>
              <a:buChar char="•"/>
              <a:tabLst>
                <a:tab pos="299085" algn="l"/>
              </a:tabLst>
            </a:pPr>
            <a:r>
              <a:rPr sz="1400" spc="-10" dirty="0">
                <a:latin typeface="Arial"/>
                <a:cs typeface="Arial"/>
              </a:rPr>
              <a:t>Lacks Affordability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Char char="•"/>
              <a:tabLst>
                <a:tab pos="299085" algn="l"/>
              </a:tabLst>
            </a:pPr>
            <a:r>
              <a:rPr sz="1400" spc="-40" dirty="0">
                <a:latin typeface="Arial"/>
                <a:cs typeface="Arial"/>
              </a:rPr>
              <a:t>Real-</a:t>
            </a:r>
            <a:r>
              <a:rPr sz="1400" spc="-20" dirty="0">
                <a:latin typeface="Arial"/>
                <a:cs typeface="Arial"/>
              </a:rPr>
              <a:t>time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10259" y="5808675"/>
            <a:ext cx="9048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monitoring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576067" y="3679697"/>
            <a:ext cx="1587500" cy="2284095"/>
            <a:chOff x="2576067" y="3679697"/>
            <a:chExt cx="1587500" cy="2284095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81408" y="5226437"/>
              <a:ext cx="1203742" cy="57279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576067" y="3679697"/>
              <a:ext cx="1587500" cy="2284095"/>
            </a:xfrm>
            <a:custGeom>
              <a:avLst/>
              <a:gdLst/>
              <a:ahLst/>
              <a:cxnLst/>
              <a:rect l="l" t="t" r="r" b="b"/>
              <a:pathLst>
                <a:path w="1587500" h="2284095">
                  <a:moveTo>
                    <a:pt x="57150" y="71374"/>
                  </a:moveTo>
                  <a:lnTo>
                    <a:pt x="28575" y="71374"/>
                  </a:lnTo>
                  <a:lnTo>
                    <a:pt x="28701" y="2277249"/>
                  </a:lnTo>
                  <a:lnTo>
                    <a:pt x="35051" y="2283637"/>
                  </a:lnTo>
                  <a:lnTo>
                    <a:pt x="1580895" y="2283637"/>
                  </a:lnTo>
                  <a:lnTo>
                    <a:pt x="1587245" y="2277249"/>
                  </a:lnTo>
                  <a:lnTo>
                    <a:pt x="1587245" y="2269350"/>
                  </a:lnTo>
                  <a:lnTo>
                    <a:pt x="57150" y="2269350"/>
                  </a:lnTo>
                  <a:lnTo>
                    <a:pt x="42925" y="2255062"/>
                  </a:lnTo>
                  <a:lnTo>
                    <a:pt x="57150" y="2255062"/>
                  </a:lnTo>
                  <a:lnTo>
                    <a:pt x="57150" y="71374"/>
                  </a:lnTo>
                  <a:close/>
                </a:path>
                <a:path w="1587500" h="2284095">
                  <a:moveTo>
                    <a:pt x="57150" y="2255062"/>
                  </a:moveTo>
                  <a:lnTo>
                    <a:pt x="42925" y="2255062"/>
                  </a:lnTo>
                  <a:lnTo>
                    <a:pt x="57150" y="2269350"/>
                  </a:lnTo>
                  <a:lnTo>
                    <a:pt x="57150" y="2255062"/>
                  </a:lnTo>
                  <a:close/>
                </a:path>
                <a:path w="1587500" h="2284095">
                  <a:moveTo>
                    <a:pt x="1558670" y="2255062"/>
                  </a:moveTo>
                  <a:lnTo>
                    <a:pt x="57150" y="2255062"/>
                  </a:lnTo>
                  <a:lnTo>
                    <a:pt x="57150" y="2269350"/>
                  </a:lnTo>
                  <a:lnTo>
                    <a:pt x="1558670" y="2269350"/>
                  </a:lnTo>
                  <a:lnTo>
                    <a:pt x="1558670" y="2255062"/>
                  </a:lnTo>
                  <a:close/>
                </a:path>
                <a:path w="1587500" h="2284095">
                  <a:moveTo>
                    <a:pt x="1587245" y="1758950"/>
                  </a:moveTo>
                  <a:lnTo>
                    <a:pt x="1558670" y="1758950"/>
                  </a:lnTo>
                  <a:lnTo>
                    <a:pt x="1558670" y="2269350"/>
                  </a:lnTo>
                  <a:lnTo>
                    <a:pt x="1573021" y="2255062"/>
                  </a:lnTo>
                  <a:lnTo>
                    <a:pt x="1587245" y="2255062"/>
                  </a:lnTo>
                  <a:lnTo>
                    <a:pt x="1587245" y="1758950"/>
                  </a:lnTo>
                  <a:close/>
                </a:path>
                <a:path w="1587500" h="2284095">
                  <a:moveTo>
                    <a:pt x="1587245" y="2255062"/>
                  </a:moveTo>
                  <a:lnTo>
                    <a:pt x="1573021" y="2255062"/>
                  </a:lnTo>
                  <a:lnTo>
                    <a:pt x="1558670" y="2269350"/>
                  </a:lnTo>
                  <a:lnTo>
                    <a:pt x="1587245" y="2269350"/>
                  </a:lnTo>
                  <a:lnTo>
                    <a:pt x="1587245" y="2255062"/>
                  </a:lnTo>
                  <a:close/>
                </a:path>
                <a:path w="1587500" h="2284095">
                  <a:moveTo>
                    <a:pt x="42925" y="0"/>
                  </a:moveTo>
                  <a:lnTo>
                    <a:pt x="0" y="85725"/>
                  </a:lnTo>
                  <a:lnTo>
                    <a:pt x="28575" y="85725"/>
                  </a:lnTo>
                  <a:lnTo>
                    <a:pt x="28575" y="71374"/>
                  </a:lnTo>
                  <a:lnTo>
                    <a:pt x="78560" y="71374"/>
                  </a:lnTo>
                  <a:lnTo>
                    <a:pt x="42925" y="0"/>
                  </a:lnTo>
                  <a:close/>
                </a:path>
                <a:path w="1587500" h="2284095">
                  <a:moveTo>
                    <a:pt x="78560" y="71374"/>
                  </a:moveTo>
                  <a:lnTo>
                    <a:pt x="57150" y="71374"/>
                  </a:lnTo>
                  <a:lnTo>
                    <a:pt x="57150" y="85725"/>
                  </a:lnTo>
                  <a:lnTo>
                    <a:pt x="85725" y="85725"/>
                  </a:lnTo>
                  <a:lnTo>
                    <a:pt x="78560" y="71374"/>
                  </a:lnTo>
                  <a:close/>
                </a:path>
              </a:pathLst>
            </a:custGeom>
            <a:solidFill>
              <a:srgbClr val="3E5B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2413761" y="1097127"/>
            <a:ext cx="1638300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50100"/>
              </a:lnSpc>
              <a:spcBef>
                <a:spcPts val="100"/>
              </a:spcBef>
              <a:buChar char="•"/>
              <a:tabLst>
                <a:tab pos="299085" algn="l"/>
              </a:tabLst>
            </a:pPr>
            <a:r>
              <a:rPr sz="1400" spc="-40" dirty="0">
                <a:latin typeface="Arial"/>
                <a:cs typeface="Arial"/>
              </a:rPr>
              <a:t>Extensive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0" dirty="0">
                <a:latin typeface="Arial"/>
                <a:cs typeface="Arial"/>
              </a:rPr>
              <a:t>Service </a:t>
            </a:r>
            <a:r>
              <a:rPr sz="1400" spc="-10" dirty="0">
                <a:latin typeface="Arial"/>
                <a:cs typeface="Arial"/>
              </a:rPr>
              <a:t>Network</a:t>
            </a:r>
            <a:endParaRPr sz="1400">
              <a:latin typeface="Arial"/>
              <a:cs typeface="Arial"/>
            </a:endParaRPr>
          </a:p>
          <a:p>
            <a:pPr marL="299085" marR="273050" indent="-287020">
              <a:lnSpc>
                <a:spcPct val="150000"/>
              </a:lnSpc>
              <a:buChar char="•"/>
              <a:tabLst>
                <a:tab pos="299085" algn="l"/>
              </a:tabLst>
            </a:pPr>
            <a:r>
              <a:rPr sz="1400" spc="-10" dirty="0">
                <a:latin typeface="Arial"/>
                <a:cs typeface="Arial"/>
              </a:rPr>
              <a:t>Operationally Expensive</a:t>
            </a:r>
            <a:endParaRPr sz="1400">
              <a:latin typeface="Arial"/>
              <a:cs typeface="Arial"/>
            </a:endParaRPr>
          </a:p>
          <a:p>
            <a:pPr marL="299085" marR="101600" indent="-287020">
              <a:lnSpc>
                <a:spcPct val="150000"/>
              </a:lnSpc>
              <a:buChar char="•"/>
              <a:tabLst>
                <a:tab pos="299085" algn="l"/>
              </a:tabLst>
            </a:pPr>
            <a:r>
              <a:rPr sz="1400" spc="50" dirty="0">
                <a:latin typeface="Arial"/>
                <a:cs typeface="Arial"/>
              </a:rPr>
              <a:t>Not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suitable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for </a:t>
            </a:r>
            <a:r>
              <a:rPr sz="1400" spc="-10" dirty="0">
                <a:latin typeface="Arial"/>
                <a:cs typeface="Arial"/>
              </a:rPr>
              <a:t>small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scale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8236331" y="1159510"/>
            <a:ext cx="1611630" cy="1993900"/>
            <a:chOff x="8236331" y="1159510"/>
            <a:chExt cx="1611630" cy="1993900"/>
          </a:xfrm>
        </p:grpSpPr>
        <p:sp>
          <p:nvSpPr>
            <p:cNvPr id="28" name="object 28"/>
            <p:cNvSpPr/>
            <p:nvPr/>
          </p:nvSpPr>
          <p:spPr>
            <a:xfrm>
              <a:off x="8236331" y="1159510"/>
              <a:ext cx="1611630" cy="1993900"/>
            </a:xfrm>
            <a:custGeom>
              <a:avLst/>
              <a:gdLst/>
              <a:ahLst/>
              <a:cxnLst/>
              <a:rect l="l" t="t" r="r" b="b"/>
              <a:pathLst>
                <a:path w="1611629" h="1993900">
                  <a:moveTo>
                    <a:pt x="28575" y="1907920"/>
                  </a:moveTo>
                  <a:lnTo>
                    <a:pt x="0" y="1907920"/>
                  </a:lnTo>
                  <a:lnTo>
                    <a:pt x="42799" y="1993645"/>
                  </a:lnTo>
                  <a:lnTo>
                    <a:pt x="78602" y="1922144"/>
                  </a:lnTo>
                  <a:lnTo>
                    <a:pt x="28575" y="1922144"/>
                  </a:lnTo>
                  <a:lnTo>
                    <a:pt x="28575" y="1907920"/>
                  </a:lnTo>
                  <a:close/>
                </a:path>
                <a:path w="1611629" h="1993900">
                  <a:moveTo>
                    <a:pt x="1605152" y="0"/>
                  </a:moveTo>
                  <a:lnTo>
                    <a:pt x="34925" y="0"/>
                  </a:lnTo>
                  <a:lnTo>
                    <a:pt x="28575" y="6476"/>
                  </a:lnTo>
                  <a:lnTo>
                    <a:pt x="28575" y="1922144"/>
                  </a:lnTo>
                  <a:lnTo>
                    <a:pt x="57150" y="1922144"/>
                  </a:lnTo>
                  <a:lnTo>
                    <a:pt x="57150" y="28575"/>
                  </a:lnTo>
                  <a:lnTo>
                    <a:pt x="42799" y="28575"/>
                  </a:lnTo>
                  <a:lnTo>
                    <a:pt x="57150" y="14350"/>
                  </a:lnTo>
                  <a:lnTo>
                    <a:pt x="1611629" y="14350"/>
                  </a:lnTo>
                  <a:lnTo>
                    <a:pt x="1611629" y="6476"/>
                  </a:lnTo>
                  <a:lnTo>
                    <a:pt x="1605152" y="0"/>
                  </a:lnTo>
                  <a:close/>
                </a:path>
                <a:path w="1611629" h="1993900">
                  <a:moveTo>
                    <a:pt x="85725" y="1907920"/>
                  </a:moveTo>
                  <a:lnTo>
                    <a:pt x="57150" y="1907920"/>
                  </a:lnTo>
                  <a:lnTo>
                    <a:pt x="57150" y="1922144"/>
                  </a:lnTo>
                  <a:lnTo>
                    <a:pt x="78602" y="1922144"/>
                  </a:lnTo>
                  <a:lnTo>
                    <a:pt x="85725" y="1907920"/>
                  </a:lnTo>
                  <a:close/>
                </a:path>
                <a:path w="1611629" h="1993900">
                  <a:moveTo>
                    <a:pt x="1583054" y="14350"/>
                  </a:moveTo>
                  <a:lnTo>
                    <a:pt x="1583054" y="412495"/>
                  </a:lnTo>
                  <a:lnTo>
                    <a:pt x="1611629" y="412495"/>
                  </a:lnTo>
                  <a:lnTo>
                    <a:pt x="1611629" y="28575"/>
                  </a:lnTo>
                  <a:lnTo>
                    <a:pt x="1597278" y="28575"/>
                  </a:lnTo>
                  <a:lnTo>
                    <a:pt x="1583054" y="14350"/>
                  </a:lnTo>
                  <a:close/>
                </a:path>
                <a:path w="1611629" h="1993900">
                  <a:moveTo>
                    <a:pt x="57150" y="14350"/>
                  </a:moveTo>
                  <a:lnTo>
                    <a:pt x="42799" y="28575"/>
                  </a:lnTo>
                  <a:lnTo>
                    <a:pt x="57150" y="28575"/>
                  </a:lnTo>
                  <a:lnTo>
                    <a:pt x="57150" y="14350"/>
                  </a:lnTo>
                  <a:close/>
                </a:path>
                <a:path w="1611629" h="1993900">
                  <a:moveTo>
                    <a:pt x="1583054" y="14350"/>
                  </a:moveTo>
                  <a:lnTo>
                    <a:pt x="57150" y="14350"/>
                  </a:lnTo>
                  <a:lnTo>
                    <a:pt x="57150" y="28575"/>
                  </a:lnTo>
                  <a:lnTo>
                    <a:pt x="1583054" y="28575"/>
                  </a:lnTo>
                  <a:lnTo>
                    <a:pt x="1583054" y="14350"/>
                  </a:lnTo>
                  <a:close/>
                </a:path>
                <a:path w="1611629" h="1993900">
                  <a:moveTo>
                    <a:pt x="1611629" y="14350"/>
                  </a:moveTo>
                  <a:lnTo>
                    <a:pt x="1583054" y="14350"/>
                  </a:lnTo>
                  <a:lnTo>
                    <a:pt x="1597278" y="28575"/>
                  </a:lnTo>
                  <a:lnTo>
                    <a:pt x="1611629" y="28575"/>
                  </a:lnTo>
                  <a:lnTo>
                    <a:pt x="1611629" y="14350"/>
                  </a:lnTo>
                  <a:close/>
                </a:path>
              </a:pathLst>
            </a:custGeom>
            <a:solidFill>
              <a:srgbClr val="3E5B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96656" y="1234440"/>
              <a:ext cx="1463040" cy="1078991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0096245" y="1063599"/>
            <a:ext cx="1616710" cy="1626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21285" indent="-287020">
              <a:lnSpc>
                <a:spcPct val="150100"/>
              </a:lnSpc>
              <a:spcBef>
                <a:spcPts val="100"/>
              </a:spcBef>
              <a:buChar char="•"/>
              <a:tabLst>
                <a:tab pos="299085" algn="l"/>
              </a:tabLst>
            </a:pPr>
            <a:r>
              <a:rPr sz="1400" dirty="0">
                <a:latin typeface="Arial"/>
                <a:cs typeface="Arial"/>
              </a:rPr>
              <a:t>Industrial-</a:t>
            </a:r>
            <a:r>
              <a:rPr sz="1400" spc="-45" dirty="0">
                <a:latin typeface="Arial"/>
                <a:cs typeface="Arial"/>
              </a:rPr>
              <a:t>scale </a:t>
            </a:r>
            <a:r>
              <a:rPr sz="1400" spc="-10" dirty="0">
                <a:latin typeface="Arial"/>
                <a:cs typeface="Arial"/>
              </a:rPr>
              <a:t>solutions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Char char="•"/>
              <a:tabLst>
                <a:tab pos="299085" algn="l"/>
              </a:tabLst>
            </a:pPr>
            <a:r>
              <a:rPr sz="1400" dirty="0">
                <a:latin typeface="Arial"/>
                <a:cs typeface="Arial"/>
              </a:rPr>
              <a:t>High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setup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cost</a:t>
            </a:r>
            <a:endParaRPr sz="1400">
              <a:latin typeface="Arial"/>
              <a:cs typeface="Arial"/>
            </a:endParaRPr>
          </a:p>
          <a:p>
            <a:pPr marL="299085" marR="5080" indent="-287020">
              <a:lnSpc>
                <a:spcPct val="150000"/>
              </a:lnSpc>
              <a:buChar char="•"/>
              <a:tabLst>
                <a:tab pos="299085" algn="l"/>
              </a:tabLst>
            </a:pPr>
            <a:r>
              <a:rPr sz="1400" dirty="0">
                <a:latin typeface="Arial"/>
                <a:cs typeface="Arial"/>
              </a:rPr>
              <a:t>Limited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focus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on </a:t>
            </a:r>
            <a:r>
              <a:rPr sz="1400" spc="-10" dirty="0">
                <a:latin typeface="Arial"/>
                <a:cs typeface="Arial"/>
              </a:rPr>
              <a:t>affordability.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206231" y="3781100"/>
            <a:ext cx="1691639" cy="1946910"/>
          </a:xfrm>
          <a:prstGeom prst="rect">
            <a:avLst/>
          </a:prstGeom>
        </p:spPr>
        <p:txBody>
          <a:bodyPr vert="horz" wrap="square" lIns="0" tIns="12001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45"/>
              </a:spcBef>
              <a:buChar char="•"/>
              <a:tabLst>
                <a:tab pos="299085" algn="l"/>
              </a:tabLst>
            </a:pPr>
            <a:r>
              <a:rPr sz="1400" spc="-10" dirty="0">
                <a:latin typeface="Arial"/>
                <a:cs typeface="Arial"/>
              </a:rPr>
              <a:t>Advanced</a:t>
            </a:r>
            <a:endParaRPr sz="14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  <a:spcBef>
                <a:spcPts val="840"/>
              </a:spcBef>
            </a:pPr>
            <a:r>
              <a:rPr sz="1400" spc="-10" dirty="0">
                <a:latin typeface="Arial"/>
                <a:cs typeface="Arial"/>
              </a:rPr>
              <a:t>filtration</a:t>
            </a:r>
            <a:endParaRPr sz="1400">
              <a:latin typeface="Arial"/>
              <a:cs typeface="Arial"/>
            </a:endParaRPr>
          </a:p>
          <a:p>
            <a:pPr marL="299085" marR="5080" indent="-287020">
              <a:lnSpc>
                <a:spcPct val="150000"/>
              </a:lnSpc>
              <a:buChar char="•"/>
              <a:tabLst>
                <a:tab pos="299085" algn="l"/>
              </a:tabLst>
            </a:pPr>
            <a:r>
              <a:rPr sz="1400" spc="-20" dirty="0">
                <a:latin typeface="Arial"/>
                <a:cs typeface="Arial"/>
              </a:rPr>
              <a:t>High</a:t>
            </a:r>
            <a:r>
              <a:rPr sz="1400" spc="50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maintenance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cost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Char char="•"/>
              <a:tabLst>
                <a:tab pos="299085" algn="l"/>
              </a:tabLst>
            </a:pPr>
            <a:r>
              <a:rPr sz="1400" dirty="0">
                <a:latin typeface="Arial"/>
                <a:cs typeface="Arial"/>
              </a:rPr>
              <a:t>Limited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smart</a:t>
            </a:r>
            <a:endParaRPr sz="14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  <a:spcBef>
                <a:spcPts val="840"/>
              </a:spcBef>
            </a:pPr>
            <a:r>
              <a:rPr sz="1400" spc="-10" dirty="0">
                <a:latin typeface="Arial"/>
                <a:cs typeface="Arial"/>
              </a:rPr>
              <a:t>features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251828" y="1203451"/>
            <a:ext cx="15671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Char char="•"/>
              <a:tabLst>
                <a:tab pos="299085" algn="l"/>
              </a:tabLst>
            </a:pPr>
            <a:r>
              <a:rPr sz="1400" dirty="0">
                <a:latin typeface="Arial"/>
                <a:cs typeface="Arial"/>
              </a:rPr>
              <a:t>AI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predictive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251828" y="1417675"/>
            <a:ext cx="1590040" cy="130556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299085">
              <a:lnSpc>
                <a:spcPct val="100000"/>
              </a:lnSpc>
              <a:spcBef>
                <a:spcPts val="940"/>
              </a:spcBef>
            </a:pPr>
            <a:r>
              <a:rPr sz="1400" spc="-10" dirty="0">
                <a:latin typeface="Arial"/>
                <a:cs typeface="Arial"/>
              </a:rPr>
              <a:t>analysis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Char char="•"/>
              <a:tabLst>
                <a:tab pos="299085" algn="l"/>
              </a:tabLst>
            </a:pPr>
            <a:r>
              <a:rPr sz="1400" dirty="0">
                <a:latin typeface="Arial"/>
                <a:cs typeface="Arial"/>
              </a:rPr>
              <a:t>High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complexity</a:t>
            </a:r>
            <a:endParaRPr sz="1400">
              <a:latin typeface="Arial"/>
              <a:cs typeface="Arial"/>
            </a:endParaRPr>
          </a:p>
          <a:p>
            <a:pPr marL="299085" marR="535305" indent="-287020">
              <a:lnSpc>
                <a:spcPct val="150000"/>
              </a:lnSpc>
              <a:buChar char="•"/>
              <a:tabLst>
                <a:tab pos="299085" algn="l"/>
              </a:tabLst>
            </a:pPr>
            <a:r>
              <a:rPr sz="1400" dirty="0">
                <a:latin typeface="Arial"/>
                <a:cs typeface="Arial"/>
              </a:rPr>
              <a:t>High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cost </a:t>
            </a:r>
            <a:r>
              <a:rPr sz="1400" spc="-10" dirty="0">
                <a:latin typeface="Arial"/>
                <a:cs typeface="Arial"/>
              </a:rPr>
              <a:t>barriers.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385564" y="3724122"/>
            <a:ext cx="1664970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50000"/>
              </a:lnSpc>
              <a:spcBef>
                <a:spcPts val="100"/>
              </a:spcBef>
              <a:buChar char="•"/>
              <a:tabLst>
                <a:tab pos="299085" algn="l"/>
              </a:tabLst>
            </a:pPr>
            <a:r>
              <a:rPr sz="1400" spc="-10" dirty="0">
                <a:latin typeface="Arial"/>
                <a:cs typeface="Arial"/>
              </a:rPr>
              <a:t>Advanced industrial </a:t>
            </a:r>
            <a:r>
              <a:rPr sz="1400" dirty="0">
                <a:latin typeface="Arial"/>
                <a:cs typeface="Arial"/>
              </a:rPr>
              <a:t>hydronic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spc="-40" dirty="0">
                <a:latin typeface="Arial"/>
                <a:cs typeface="Arial"/>
              </a:rPr>
              <a:t>systems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Char char="•"/>
              <a:tabLst>
                <a:tab pos="299085" algn="l"/>
              </a:tabLst>
            </a:pPr>
            <a:r>
              <a:rPr sz="1400" spc="50" dirty="0">
                <a:latin typeface="Arial"/>
                <a:cs typeface="Arial"/>
              </a:rPr>
              <a:t>Not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affordable</a:t>
            </a:r>
            <a:endParaRPr sz="14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  <a:spcBef>
                <a:spcPts val="840"/>
              </a:spcBef>
            </a:pPr>
            <a:r>
              <a:rPr sz="1400" dirty="0">
                <a:latin typeface="Arial"/>
                <a:cs typeface="Arial"/>
              </a:rPr>
              <a:t>for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small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scale</a:t>
            </a:r>
            <a:endParaRPr sz="14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  <a:spcBef>
                <a:spcPts val="840"/>
              </a:spcBef>
            </a:pPr>
            <a:r>
              <a:rPr sz="1400" spc="-10" dirty="0">
                <a:latin typeface="Arial"/>
                <a:cs typeface="Arial"/>
              </a:rPr>
              <a:t>deployment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13028" y="867283"/>
            <a:ext cx="9683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35" dirty="0">
                <a:solidFill>
                  <a:srgbClr val="7E7E7E"/>
                </a:solidFill>
                <a:latin typeface="Arial"/>
                <a:cs typeface="Arial"/>
              </a:rPr>
              <a:t>EnviroWay</a:t>
            </a:r>
            <a:endParaRPr sz="16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706370" y="5972047"/>
            <a:ext cx="6807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40" dirty="0">
                <a:solidFill>
                  <a:srgbClr val="7E7E7E"/>
                </a:solidFill>
                <a:latin typeface="Arial"/>
                <a:cs typeface="Arial"/>
              </a:rPr>
              <a:t>Evoqua</a:t>
            </a:r>
            <a:endParaRPr sz="16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560189" y="797813"/>
            <a:ext cx="7715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7E7E7E"/>
                </a:solidFill>
                <a:latin typeface="Arial"/>
                <a:cs typeface="Arial"/>
              </a:rPr>
              <a:t>Siemens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425565" y="5902553"/>
            <a:ext cx="10604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15" dirty="0">
                <a:solidFill>
                  <a:srgbClr val="7E7E7E"/>
                </a:solidFill>
                <a:latin typeface="Arial"/>
                <a:cs typeface="Arial"/>
              </a:rPr>
              <a:t>GE</a:t>
            </a:r>
            <a:r>
              <a:rPr sz="1600" spc="1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7E7E7E"/>
                </a:solidFill>
                <a:latin typeface="Arial"/>
                <a:cs typeface="Arial"/>
              </a:rPr>
              <a:t>Vernova</a:t>
            </a:r>
            <a:endParaRPr sz="16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315706" y="866393"/>
            <a:ext cx="10477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7E7E7E"/>
                </a:solidFill>
                <a:latin typeface="Arial"/>
                <a:cs typeface="Arial"/>
              </a:rPr>
              <a:t>Aqua</a:t>
            </a:r>
            <a:r>
              <a:rPr sz="1600" spc="-7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7E7E7E"/>
                </a:solidFill>
                <a:latin typeface="Arial"/>
                <a:cs typeface="Arial"/>
              </a:rPr>
              <a:t>Mech</a:t>
            </a:r>
            <a:endParaRPr sz="16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245343" y="5972047"/>
            <a:ext cx="7950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35" dirty="0">
                <a:solidFill>
                  <a:srgbClr val="7E7E7E"/>
                </a:solidFill>
                <a:latin typeface="Arial"/>
                <a:cs typeface="Arial"/>
              </a:rPr>
              <a:t>Thermax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140" y="866901"/>
            <a:ext cx="15081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C4BC96"/>
                </a:solidFill>
                <a:latin typeface="Arial"/>
                <a:cs typeface="Arial"/>
              </a:rPr>
              <a:t>Table</a:t>
            </a:r>
            <a:r>
              <a:rPr sz="1400" b="1" spc="-15" dirty="0">
                <a:solidFill>
                  <a:srgbClr val="C4BC96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C4BC96"/>
                </a:solidFill>
                <a:latin typeface="Arial"/>
                <a:cs typeface="Arial"/>
              </a:rPr>
              <a:t>of</a:t>
            </a:r>
            <a:r>
              <a:rPr sz="1400" b="1" spc="-5" dirty="0">
                <a:solidFill>
                  <a:srgbClr val="C4BC96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C4BC96"/>
                </a:solidFill>
                <a:latin typeface="Arial"/>
                <a:cs typeface="Arial"/>
              </a:rPr>
              <a:t>Contents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340" y="1524761"/>
            <a:ext cx="2298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132140"/>
                </a:solidFill>
                <a:latin typeface="Arial"/>
                <a:cs typeface="Arial"/>
              </a:rPr>
              <a:t>1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2055" y="2310511"/>
            <a:ext cx="2298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132140"/>
                </a:solidFill>
                <a:latin typeface="Arial"/>
                <a:cs typeface="Arial"/>
              </a:rPr>
              <a:t>2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5772" y="3096260"/>
            <a:ext cx="2298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132140"/>
                </a:solidFill>
                <a:latin typeface="Arial"/>
                <a:cs typeface="Arial"/>
              </a:rPr>
              <a:t>3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9487" y="3882009"/>
            <a:ext cx="2298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132140"/>
                </a:solidFill>
                <a:latin typeface="Arial"/>
                <a:cs typeface="Arial"/>
              </a:rPr>
              <a:t>4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3204" y="4667758"/>
            <a:ext cx="2298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132140"/>
                </a:solidFill>
                <a:latin typeface="Arial"/>
                <a:cs typeface="Arial"/>
              </a:rPr>
              <a:t>5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6919" y="5453583"/>
            <a:ext cx="2298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132140"/>
                </a:solidFill>
                <a:latin typeface="Arial"/>
                <a:cs typeface="Arial"/>
              </a:rPr>
              <a:t>6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74394" y="1552194"/>
            <a:ext cx="1382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0" dirty="0">
                <a:solidFill>
                  <a:srgbClr val="132140"/>
                </a:solidFill>
                <a:latin typeface="Arial"/>
                <a:cs typeface="Arial"/>
              </a:rPr>
              <a:t>The</a:t>
            </a:r>
            <a:r>
              <a:rPr sz="1800" spc="-40" dirty="0">
                <a:solidFill>
                  <a:srgbClr val="132140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132140"/>
                </a:solidFill>
                <a:latin typeface="Arial"/>
                <a:cs typeface="Arial"/>
              </a:rPr>
              <a:t>Overview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74394" y="2390394"/>
            <a:ext cx="871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132140"/>
                </a:solidFill>
                <a:latin typeface="Arial"/>
                <a:cs typeface="Arial"/>
              </a:rPr>
              <a:t>Problem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56105" y="3174872"/>
            <a:ext cx="972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132140"/>
                </a:solidFill>
                <a:latin typeface="Arial"/>
                <a:cs typeface="Arial"/>
              </a:rPr>
              <a:t>Objective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56105" y="3961892"/>
            <a:ext cx="1393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132140"/>
                </a:solidFill>
                <a:latin typeface="Arial"/>
                <a:cs typeface="Arial"/>
              </a:rPr>
              <a:t>Methodology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74394" y="4747336"/>
            <a:ext cx="22428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132140"/>
                </a:solidFill>
                <a:latin typeface="Arial"/>
                <a:cs typeface="Arial"/>
              </a:rPr>
              <a:t>Solution </a:t>
            </a:r>
            <a:r>
              <a:rPr sz="1800" spc="240" dirty="0">
                <a:solidFill>
                  <a:srgbClr val="132140"/>
                </a:solidFill>
                <a:latin typeface="Arial"/>
                <a:cs typeface="Arial"/>
              </a:rPr>
              <a:t>&amp;</a:t>
            </a:r>
            <a:r>
              <a:rPr sz="1800" spc="10" dirty="0">
                <a:solidFill>
                  <a:srgbClr val="13214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132140"/>
                </a:solidFill>
                <a:latin typeface="Arial"/>
                <a:cs typeface="Arial"/>
              </a:rPr>
              <a:t>Innovation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74394" y="5533745"/>
            <a:ext cx="2277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132140"/>
                </a:solidFill>
                <a:latin typeface="Arial"/>
                <a:cs typeface="Arial"/>
              </a:rPr>
              <a:t>Market </a:t>
            </a:r>
            <a:r>
              <a:rPr sz="1800" spc="240" dirty="0">
                <a:solidFill>
                  <a:srgbClr val="132140"/>
                </a:solidFill>
                <a:latin typeface="Arial"/>
                <a:cs typeface="Arial"/>
              </a:rPr>
              <a:t>&amp;</a:t>
            </a:r>
            <a:r>
              <a:rPr sz="1800" spc="20" dirty="0">
                <a:solidFill>
                  <a:srgbClr val="13214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132140"/>
                </a:solidFill>
                <a:latin typeface="Arial"/>
                <a:cs typeface="Arial"/>
              </a:rPr>
              <a:t>Opportunity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25425" y="377825"/>
            <a:ext cx="11588750" cy="6026150"/>
            <a:chOff x="225425" y="377825"/>
            <a:chExt cx="11588750" cy="6026150"/>
          </a:xfrm>
        </p:grpSpPr>
        <p:sp>
          <p:nvSpPr>
            <p:cNvPr id="16" name="object 16"/>
            <p:cNvSpPr/>
            <p:nvPr/>
          </p:nvSpPr>
          <p:spPr>
            <a:xfrm>
              <a:off x="609600" y="2133600"/>
              <a:ext cx="6096000" cy="3048000"/>
            </a:xfrm>
            <a:custGeom>
              <a:avLst/>
              <a:gdLst/>
              <a:ahLst/>
              <a:cxnLst/>
              <a:rect l="l" t="t" r="r" b="b"/>
              <a:pathLst>
                <a:path w="6096000" h="3048000">
                  <a:moveTo>
                    <a:pt x="0" y="0"/>
                  </a:moveTo>
                  <a:lnTo>
                    <a:pt x="6096000" y="0"/>
                  </a:lnTo>
                </a:path>
                <a:path w="6096000" h="3048000">
                  <a:moveTo>
                    <a:pt x="0" y="762000"/>
                  </a:moveTo>
                  <a:lnTo>
                    <a:pt x="6096000" y="762000"/>
                  </a:lnTo>
                </a:path>
                <a:path w="6096000" h="3048000">
                  <a:moveTo>
                    <a:pt x="0" y="1524000"/>
                  </a:moveTo>
                  <a:lnTo>
                    <a:pt x="6096000" y="1524000"/>
                  </a:lnTo>
                </a:path>
                <a:path w="6096000" h="3048000">
                  <a:moveTo>
                    <a:pt x="0" y="2286000"/>
                  </a:moveTo>
                  <a:lnTo>
                    <a:pt x="6096000" y="2286000"/>
                  </a:lnTo>
                </a:path>
                <a:path w="6096000" h="3048000">
                  <a:moveTo>
                    <a:pt x="0" y="3048000"/>
                  </a:moveTo>
                  <a:lnTo>
                    <a:pt x="6096000" y="3048000"/>
                  </a:lnTo>
                </a:path>
              </a:pathLst>
            </a:custGeom>
            <a:ln w="9525">
              <a:solidFill>
                <a:srgbClr val="ACC5D9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28600" y="381000"/>
              <a:ext cx="11582400" cy="6019800"/>
            </a:xfrm>
            <a:custGeom>
              <a:avLst/>
              <a:gdLst/>
              <a:ahLst/>
              <a:cxnLst/>
              <a:rect l="l" t="t" r="r" b="b"/>
              <a:pathLst>
                <a:path w="11582400" h="6019800">
                  <a:moveTo>
                    <a:pt x="0" y="445515"/>
                  </a:moveTo>
                  <a:lnTo>
                    <a:pt x="2614" y="396981"/>
                  </a:lnTo>
                  <a:lnTo>
                    <a:pt x="10275" y="349958"/>
                  </a:lnTo>
                  <a:lnTo>
                    <a:pt x="22712" y="304718"/>
                  </a:lnTo>
                  <a:lnTo>
                    <a:pt x="39653" y="261534"/>
                  </a:lnTo>
                  <a:lnTo>
                    <a:pt x="60826" y="220678"/>
                  </a:lnTo>
                  <a:lnTo>
                    <a:pt x="85960" y="182422"/>
                  </a:lnTo>
                  <a:lnTo>
                    <a:pt x="114781" y="147038"/>
                  </a:lnTo>
                  <a:lnTo>
                    <a:pt x="147020" y="114798"/>
                  </a:lnTo>
                  <a:lnTo>
                    <a:pt x="182403" y="85973"/>
                  </a:lnTo>
                  <a:lnTo>
                    <a:pt x="220660" y="60837"/>
                  </a:lnTo>
                  <a:lnTo>
                    <a:pt x="261518" y="39661"/>
                  </a:lnTo>
                  <a:lnTo>
                    <a:pt x="304705" y="22717"/>
                  </a:lnTo>
                  <a:lnTo>
                    <a:pt x="349951" y="10278"/>
                  </a:lnTo>
                  <a:lnTo>
                    <a:pt x="396982" y="2614"/>
                  </a:lnTo>
                  <a:lnTo>
                    <a:pt x="445528" y="0"/>
                  </a:lnTo>
                  <a:lnTo>
                    <a:pt x="11136884" y="0"/>
                  </a:lnTo>
                  <a:lnTo>
                    <a:pt x="11185418" y="2614"/>
                  </a:lnTo>
                  <a:lnTo>
                    <a:pt x="11232441" y="10278"/>
                  </a:lnTo>
                  <a:lnTo>
                    <a:pt x="11277681" y="22717"/>
                  </a:lnTo>
                  <a:lnTo>
                    <a:pt x="11320865" y="39661"/>
                  </a:lnTo>
                  <a:lnTo>
                    <a:pt x="11361721" y="60837"/>
                  </a:lnTo>
                  <a:lnTo>
                    <a:pt x="11399977" y="85973"/>
                  </a:lnTo>
                  <a:lnTo>
                    <a:pt x="11435361" y="114798"/>
                  </a:lnTo>
                  <a:lnTo>
                    <a:pt x="11467601" y="147038"/>
                  </a:lnTo>
                  <a:lnTo>
                    <a:pt x="11496426" y="182422"/>
                  </a:lnTo>
                  <a:lnTo>
                    <a:pt x="11521562" y="220678"/>
                  </a:lnTo>
                  <a:lnTo>
                    <a:pt x="11542738" y="261534"/>
                  </a:lnTo>
                  <a:lnTo>
                    <a:pt x="11559682" y="304718"/>
                  </a:lnTo>
                  <a:lnTo>
                    <a:pt x="11572121" y="349958"/>
                  </a:lnTo>
                  <a:lnTo>
                    <a:pt x="11579785" y="396981"/>
                  </a:lnTo>
                  <a:lnTo>
                    <a:pt x="11582400" y="445515"/>
                  </a:lnTo>
                  <a:lnTo>
                    <a:pt x="11582400" y="5574271"/>
                  </a:lnTo>
                  <a:lnTo>
                    <a:pt x="11579785" y="5622817"/>
                  </a:lnTo>
                  <a:lnTo>
                    <a:pt x="11572121" y="5669848"/>
                  </a:lnTo>
                  <a:lnTo>
                    <a:pt x="11559682" y="5715094"/>
                  </a:lnTo>
                  <a:lnTo>
                    <a:pt x="11542738" y="5758281"/>
                  </a:lnTo>
                  <a:lnTo>
                    <a:pt x="11521562" y="5799139"/>
                  </a:lnTo>
                  <a:lnTo>
                    <a:pt x="11496426" y="5837396"/>
                  </a:lnTo>
                  <a:lnTo>
                    <a:pt x="11467601" y="5872779"/>
                  </a:lnTo>
                  <a:lnTo>
                    <a:pt x="11435361" y="5905018"/>
                  </a:lnTo>
                  <a:lnTo>
                    <a:pt x="11399977" y="5933839"/>
                  </a:lnTo>
                  <a:lnTo>
                    <a:pt x="11361721" y="5958973"/>
                  </a:lnTo>
                  <a:lnTo>
                    <a:pt x="11320865" y="5980146"/>
                  </a:lnTo>
                  <a:lnTo>
                    <a:pt x="11277681" y="5997087"/>
                  </a:lnTo>
                  <a:lnTo>
                    <a:pt x="11232441" y="6009524"/>
                  </a:lnTo>
                  <a:lnTo>
                    <a:pt x="11185418" y="6017185"/>
                  </a:lnTo>
                  <a:lnTo>
                    <a:pt x="11136884" y="6019800"/>
                  </a:lnTo>
                  <a:lnTo>
                    <a:pt x="445528" y="6019800"/>
                  </a:lnTo>
                  <a:lnTo>
                    <a:pt x="396982" y="6017185"/>
                  </a:lnTo>
                  <a:lnTo>
                    <a:pt x="349951" y="6009524"/>
                  </a:lnTo>
                  <a:lnTo>
                    <a:pt x="304705" y="5997087"/>
                  </a:lnTo>
                  <a:lnTo>
                    <a:pt x="261518" y="5980146"/>
                  </a:lnTo>
                  <a:lnTo>
                    <a:pt x="220660" y="5958973"/>
                  </a:lnTo>
                  <a:lnTo>
                    <a:pt x="182403" y="5933839"/>
                  </a:lnTo>
                  <a:lnTo>
                    <a:pt x="147020" y="5905018"/>
                  </a:lnTo>
                  <a:lnTo>
                    <a:pt x="114781" y="5872779"/>
                  </a:lnTo>
                  <a:lnTo>
                    <a:pt x="85960" y="5837396"/>
                  </a:lnTo>
                  <a:lnTo>
                    <a:pt x="60826" y="5799139"/>
                  </a:lnTo>
                  <a:lnTo>
                    <a:pt x="39653" y="5758281"/>
                  </a:lnTo>
                  <a:lnTo>
                    <a:pt x="22712" y="5715094"/>
                  </a:lnTo>
                  <a:lnTo>
                    <a:pt x="10275" y="5669848"/>
                  </a:lnTo>
                  <a:lnTo>
                    <a:pt x="2614" y="5622817"/>
                  </a:lnTo>
                  <a:lnTo>
                    <a:pt x="0" y="5574271"/>
                  </a:lnTo>
                  <a:lnTo>
                    <a:pt x="0" y="445515"/>
                  </a:lnTo>
                  <a:close/>
                </a:path>
              </a:pathLst>
            </a:custGeom>
            <a:ln w="6350">
              <a:solidFill>
                <a:srgbClr val="D9D4A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4952" y="381000"/>
              <a:ext cx="4956048" cy="60137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51226" y="1835657"/>
            <a:ext cx="441325" cy="762000"/>
          </a:xfrm>
          <a:custGeom>
            <a:avLst/>
            <a:gdLst/>
            <a:ahLst/>
            <a:cxnLst/>
            <a:rect l="l" t="t" r="r" b="b"/>
            <a:pathLst>
              <a:path w="441325" h="762000">
                <a:moveTo>
                  <a:pt x="0" y="0"/>
                </a:moveTo>
                <a:lnTo>
                  <a:pt x="441198" y="761491"/>
                </a:lnTo>
              </a:path>
            </a:pathLst>
          </a:custGeom>
          <a:ln w="38100">
            <a:solidFill>
              <a:srgbClr val="00AFEF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68929" y="3505961"/>
            <a:ext cx="685800" cy="478790"/>
          </a:xfrm>
          <a:custGeom>
            <a:avLst/>
            <a:gdLst/>
            <a:ahLst/>
            <a:cxnLst/>
            <a:rect l="l" t="t" r="r" b="b"/>
            <a:pathLst>
              <a:path w="685800" h="478789">
                <a:moveTo>
                  <a:pt x="685799" y="0"/>
                </a:moveTo>
                <a:lnTo>
                  <a:pt x="0" y="478408"/>
                </a:lnTo>
              </a:path>
            </a:pathLst>
          </a:custGeom>
          <a:ln w="38100">
            <a:solidFill>
              <a:srgbClr val="00AFEF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7263" y="729995"/>
            <a:ext cx="2743200" cy="2209800"/>
          </a:xfrm>
          <a:custGeom>
            <a:avLst/>
            <a:gdLst/>
            <a:ahLst/>
            <a:cxnLst/>
            <a:rect l="l" t="t" r="r" b="b"/>
            <a:pathLst>
              <a:path w="2743200" h="2209800">
                <a:moveTo>
                  <a:pt x="2374900" y="0"/>
                </a:moveTo>
                <a:lnTo>
                  <a:pt x="368312" y="0"/>
                </a:lnTo>
                <a:lnTo>
                  <a:pt x="322111" y="2868"/>
                </a:lnTo>
                <a:lnTo>
                  <a:pt x="277623" y="11245"/>
                </a:lnTo>
                <a:lnTo>
                  <a:pt x="235193" y="24784"/>
                </a:lnTo>
                <a:lnTo>
                  <a:pt x="195165" y="43142"/>
                </a:lnTo>
                <a:lnTo>
                  <a:pt x="157886" y="65974"/>
                </a:lnTo>
                <a:lnTo>
                  <a:pt x="123700" y="92934"/>
                </a:lnTo>
                <a:lnTo>
                  <a:pt x="92952" y="123678"/>
                </a:lnTo>
                <a:lnTo>
                  <a:pt x="65988" y="157861"/>
                </a:lnTo>
                <a:lnTo>
                  <a:pt x="43153" y="195139"/>
                </a:lnTo>
                <a:lnTo>
                  <a:pt x="24791" y="235166"/>
                </a:lnTo>
                <a:lnTo>
                  <a:pt x="11248" y="277599"/>
                </a:lnTo>
                <a:lnTo>
                  <a:pt x="2869" y="322091"/>
                </a:lnTo>
                <a:lnTo>
                  <a:pt x="0" y="368300"/>
                </a:lnTo>
                <a:lnTo>
                  <a:pt x="0" y="1841500"/>
                </a:lnTo>
                <a:lnTo>
                  <a:pt x="2869" y="1887708"/>
                </a:lnTo>
                <a:lnTo>
                  <a:pt x="11248" y="1932200"/>
                </a:lnTo>
                <a:lnTo>
                  <a:pt x="24791" y="1974633"/>
                </a:lnTo>
                <a:lnTo>
                  <a:pt x="43153" y="2014660"/>
                </a:lnTo>
                <a:lnTo>
                  <a:pt x="65988" y="2051938"/>
                </a:lnTo>
                <a:lnTo>
                  <a:pt x="92952" y="2086121"/>
                </a:lnTo>
                <a:lnTo>
                  <a:pt x="123700" y="2116865"/>
                </a:lnTo>
                <a:lnTo>
                  <a:pt x="157886" y="2143825"/>
                </a:lnTo>
                <a:lnTo>
                  <a:pt x="195165" y="2166657"/>
                </a:lnTo>
                <a:lnTo>
                  <a:pt x="235193" y="2185015"/>
                </a:lnTo>
                <a:lnTo>
                  <a:pt x="277623" y="2198554"/>
                </a:lnTo>
                <a:lnTo>
                  <a:pt x="322111" y="2206931"/>
                </a:lnTo>
                <a:lnTo>
                  <a:pt x="368312" y="2209800"/>
                </a:lnTo>
                <a:lnTo>
                  <a:pt x="2374900" y="2209800"/>
                </a:lnTo>
                <a:lnTo>
                  <a:pt x="2421108" y="2206931"/>
                </a:lnTo>
                <a:lnTo>
                  <a:pt x="2465600" y="2198554"/>
                </a:lnTo>
                <a:lnTo>
                  <a:pt x="2508033" y="2185015"/>
                </a:lnTo>
                <a:lnTo>
                  <a:pt x="2548060" y="2166657"/>
                </a:lnTo>
                <a:lnTo>
                  <a:pt x="2585338" y="2143825"/>
                </a:lnTo>
                <a:lnTo>
                  <a:pt x="2619521" y="2116865"/>
                </a:lnTo>
                <a:lnTo>
                  <a:pt x="2650265" y="2086121"/>
                </a:lnTo>
                <a:lnTo>
                  <a:pt x="2677225" y="2051938"/>
                </a:lnTo>
                <a:lnTo>
                  <a:pt x="2700057" y="2014660"/>
                </a:lnTo>
                <a:lnTo>
                  <a:pt x="2718415" y="1974633"/>
                </a:lnTo>
                <a:lnTo>
                  <a:pt x="2731954" y="1932200"/>
                </a:lnTo>
                <a:lnTo>
                  <a:pt x="2740331" y="1887708"/>
                </a:lnTo>
                <a:lnTo>
                  <a:pt x="2743200" y="1841500"/>
                </a:lnTo>
                <a:lnTo>
                  <a:pt x="2743200" y="368300"/>
                </a:lnTo>
                <a:lnTo>
                  <a:pt x="2740331" y="322091"/>
                </a:lnTo>
                <a:lnTo>
                  <a:pt x="2731954" y="277599"/>
                </a:lnTo>
                <a:lnTo>
                  <a:pt x="2718415" y="235166"/>
                </a:lnTo>
                <a:lnTo>
                  <a:pt x="2700057" y="195139"/>
                </a:lnTo>
                <a:lnTo>
                  <a:pt x="2677225" y="157861"/>
                </a:lnTo>
                <a:lnTo>
                  <a:pt x="2650265" y="123678"/>
                </a:lnTo>
                <a:lnTo>
                  <a:pt x="2619521" y="92934"/>
                </a:lnTo>
                <a:lnTo>
                  <a:pt x="2585338" y="65974"/>
                </a:lnTo>
                <a:lnTo>
                  <a:pt x="2548060" y="43142"/>
                </a:lnTo>
                <a:lnTo>
                  <a:pt x="2508033" y="24784"/>
                </a:lnTo>
                <a:lnTo>
                  <a:pt x="2465600" y="11245"/>
                </a:lnTo>
                <a:lnTo>
                  <a:pt x="2421108" y="2868"/>
                </a:lnTo>
                <a:lnTo>
                  <a:pt x="23749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90900" y="1491996"/>
            <a:ext cx="2743200" cy="2209800"/>
          </a:xfrm>
          <a:custGeom>
            <a:avLst/>
            <a:gdLst/>
            <a:ahLst/>
            <a:cxnLst/>
            <a:rect l="l" t="t" r="r" b="b"/>
            <a:pathLst>
              <a:path w="2743200" h="2209800">
                <a:moveTo>
                  <a:pt x="2374900" y="0"/>
                </a:moveTo>
                <a:lnTo>
                  <a:pt x="368300" y="0"/>
                </a:lnTo>
                <a:lnTo>
                  <a:pt x="322091" y="2868"/>
                </a:lnTo>
                <a:lnTo>
                  <a:pt x="277599" y="11245"/>
                </a:lnTo>
                <a:lnTo>
                  <a:pt x="235166" y="24784"/>
                </a:lnTo>
                <a:lnTo>
                  <a:pt x="195139" y="43142"/>
                </a:lnTo>
                <a:lnTo>
                  <a:pt x="157861" y="65974"/>
                </a:lnTo>
                <a:lnTo>
                  <a:pt x="123678" y="92934"/>
                </a:lnTo>
                <a:lnTo>
                  <a:pt x="92934" y="123678"/>
                </a:lnTo>
                <a:lnTo>
                  <a:pt x="65974" y="157861"/>
                </a:lnTo>
                <a:lnTo>
                  <a:pt x="43142" y="195139"/>
                </a:lnTo>
                <a:lnTo>
                  <a:pt x="24784" y="235166"/>
                </a:lnTo>
                <a:lnTo>
                  <a:pt x="11245" y="277599"/>
                </a:lnTo>
                <a:lnTo>
                  <a:pt x="2868" y="322091"/>
                </a:lnTo>
                <a:lnTo>
                  <a:pt x="0" y="368300"/>
                </a:lnTo>
                <a:lnTo>
                  <a:pt x="0" y="1841500"/>
                </a:lnTo>
                <a:lnTo>
                  <a:pt x="2868" y="1887708"/>
                </a:lnTo>
                <a:lnTo>
                  <a:pt x="11245" y="1932200"/>
                </a:lnTo>
                <a:lnTo>
                  <a:pt x="24784" y="1974633"/>
                </a:lnTo>
                <a:lnTo>
                  <a:pt x="43142" y="2014660"/>
                </a:lnTo>
                <a:lnTo>
                  <a:pt x="65974" y="2051938"/>
                </a:lnTo>
                <a:lnTo>
                  <a:pt x="92934" y="2086121"/>
                </a:lnTo>
                <a:lnTo>
                  <a:pt x="123678" y="2116865"/>
                </a:lnTo>
                <a:lnTo>
                  <a:pt x="157861" y="2143825"/>
                </a:lnTo>
                <a:lnTo>
                  <a:pt x="195139" y="2166657"/>
                </a:lnTo>
                <a:lnTo>
                  <a:pt x="235166" y="2185015"/>
                </a:lnTo>
                <a:lnTo>
                  <a:pt x="277599" y="2198554"/>
                </a:lnTo>
                <a:lnTo>
                  <a:pt x="322091" y="2206931"/>
                </a:lnTo>
                <a:lnTo>
                  <a:pt x="368300" y="2209799"/>
                </a:lnTo>
                <a:lnTo>
                  <a:pt x="2374900" y="2209799"/>
                </a:lnTo>
                <a:lnTo>
                  <a:pt x="2421108" y="2206931"/>
                </a:lnTo>
                <a:lnTo>
                  <a:pt x="2465600" y="2198554"/>
                </a:lnTo>
                <a:lnTo>
                  <a:pt x="2508033" y="2185015"/>
                </a:lnTo>
                <a:lnTo>
                  <a:pt x="2548060" y="2166657"/>
                </a:lnTo>
                <a:lnTo>
                  <a:pt x="2585338" y="2143825"/>
                </a:lnTo>
                <a:lnTo>
                  <a:pt x="2619521" y="2116865"/>
                </a:lnTo>
                <a:lnTo>
                  <a:pt x="2650265" y="2086121"/>
                </a:lnTo>
                <a:lnTo>
                  <a:pt x="2677225" y="2051938"/>
                </a:lnTo>
                <a:lnTo>
                  <a:pt x="2700057" y="2014660"/>
                </a:lnTo>
                <a:lnTo>
                  <a:pt x="2718415" y="1974633"/>
                </a:lnTo>
                <a:lnTo>
                  <a:pt x="2731954" y="1932200"/>
                </a:lnTo>
                <a:lnTo>
                  <a:pt x="2740331" y="1887708"/>
                </a:lnTo>
                <a:lnTo>
                  <a:pt x="2743200" y="1841500"/>
                </a:lnTo>
                <a:lnTo>
                  <a:pt x="2743200" y="368300"/>
                </a:lnTo>
                <a:lnTo>
                  <a:pt x="2740331" y="322091"/>
                </a:lnTo>
                <a:lnTo>
                  <a:pt x="2731954" y="277599"/>
                </a:lnTo>
                <a:lnTo>
                  <a:pt x="2718415" y="235166"/>
                </a:lnTo>
                <a:lnTo>
                  <a:pt x="2700057" y="195139"/>
                </a:lnTo>
                <a:lnTo>
                  <a:pt x="2677225" y="157861"/>
                </a:lnTo>
                <a:lnTo>
                  <a:pt x="2650265" y="123678"/>
                </a:lnTo>
                <a:lnTo>
                  <a:pt x="2619521" y="92934"/>
                </a:lnTo>
                <a:lnTo>
                  <a:pt x="2585338" y="65974"/>
                </a:lnTo>
                <a:lnTo>
                  <a:pt x="2548060" y="43142"/>
                </a:lnTo>
                <a:lnTo>
                  <a:pt x="2508033" y="24784"/>
                </a:lnTo>
                <a:lnTo>
                  <a:pt x="2465600" y="11245"/>
                </a:lnTo>
                <a:lnTo>
                  <a:pt x="2421108" y="2868"/>
                </a:lnTo>
                <a:lnTo>
                  <a:pt x="23749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4300" y="3363467"/>
            <a:ext cx="2743200" cy="2209800"/>
          </a:xfrm>
          <a:custGeom>
            <a:avLst/>
            <a:gdLst/>
            <a:ahLst/>
            <a:cxnLst/>
            <a:rect l="l" t="t" r="r" b="b"/>
            <a:pathLst>
              <a:path w="2743200" h="2209800">
                <a:moveTo>
                  <a:pt x="2374900" y="0"/>
                </a:moveTo>
                <a:lnTo>
                  <a:pt x="368312" y="0"/>
                </a:lnTo>
                <a:lnTo>
                  <a:pt x="322111" y="2868"/>
                </a:lnTo>
                <a:lnTo>
                  <a:pt x="277623" y="11245"/>
                </a:lnTo>
                <a:lnTo>
                  <a:pt x="235193" y="24784"/>
                </a:lnTo>
                <a:lnTo>
                  <a:pt x="195165" y="43142"/>
                </a:lnTo>
                <a:lnTo>
                  <a:pt x="157886" y="65974"/>
                </a:lnTo>
                <a:lnTo>
                  <a:pt x="123700" y="92934"/>
                </a:lnTo>
                <a:lnTo>
                  <a:pt x="92952" y="123678"/>
                </a:lnTo>
                <a:lnTo>
                  <a:pt x="65988" y="157861"/>
                </a:lnTo>
                <a:lnTo>
                  <a:pt x="43153" y="195139"/>
                </a:lnTo>
                <a:lnTo>
                  <a:pt x="24791" y="235166"/>
                </a:lnTo>
                <a:lnTo>
                  <a:pt x="11248" y="277599"/>
                </a:lnTo>
                <a:lnTo>
                  <a:pt x="2869" y="322091"/>
                </a:lnTo>
                <a:lnTo>
                  <a:pt x="0" y="368300"/>
                </a:lnTo>
                <a:lnTo>
                  <a:pt x="0" y="1841500"/>
                </a:lnTo>
                <a:lnTo>
                  <a:pt x="2869" y="1887708"/>
                </a:lnTo>
                <a:lnTo>
                  <a:pt x="11248" y="1932200"/>
                </a:lnTo>
                <a:lnTo>
                  <a:pt x="24791" y="1974633"/>
                </a:lnTo>
                <a:lnTo>
                  <a:pt x="43153" y="2014660"/>
                </a:lnTo>
                <a:lnTo>
                  <a:pt x="65988" y="2051938"/>
                </a:lnTo>
                <a:lnTo>
                  <a:pt x="92952" y="2086121"/>
                </a:lnTo>
                <a:lnTo>
                  <a:pt x="123700" y="2116865"/>
                </a:lnTo>
                <a:lnTo>
                  <a:pt x="157886" y="2143825"/>
                </a:lnTo>
                <a:lnTo>
                  <a:pt x="195165" y="2166657"/>
                </a:lnTo>
                <a:lnTo>
                  <a:pt x="235193" y="2185015"/>
                </a:lnTo>
                <a:lnTo>
                  <a:pt x="277623" y="2198554"/>
                </a:lnTo>
                <a:lnTo>
                  <a:pt x="322111" y="2206931"/>
                </a:lnTo>
                <a:lnTo>
                  <a:pt x="368312" y="2209800"/>
                </a:lnTo>
                <a:lnTo>
                  <a:pt x="2374900" y="2209800"/>
                </a:lnTo>
                <a:lnTo>
                  <a:pt x="2421108" y="2206931"/>
                </a:lnTo>
                <a:lnTo>
                  <a:pt x="2465600" y="2198554"/>
                </a:lnTo>
                <a:lnTo>
                  <a:pt x="2508033" y="2185015"/>
                </a:lnTo>
                <a:lnTo>
                  <a:pt x="2548060" y="2166657"/>
                </a:lnTo>
                <a:lnTo>
                  <a:pt x="2585338" y="2143825"/>
                </a:lnTo>
                <a:lnTo>
                  <a:pt x="2619521" y="2116865"/>
                </a:lnTo>
                <a:lnTo>
                  <a:pt x="2650265" y="2086121"/>
                </a:lnTo>
                <a:lnTo>
                  <a:pt x="2677225" y="2051938"/>
                </a:lnTo>
                <a:lnTo>
                  <a:pt x="2700057" y="2014660"/>
                </a:lnTo>
                <a:lnTo>
                  <a:pt x="2718415" y="1974633"/>
                </a:lnTo>
                <a:lnTo>
                  <a:pt x="2731954" y="1932200"/>
                </a:lnTo>
                <a:lnTo>
                  <a:pt x="2740331" y="1887708"/>
                </a:lnTo>
                <a:lnTo>
                  <a:pt x="2743200" y="1841500"/>
                </a:lnTo>
                <a:lnTo>
                  <a:pt x="2743200" y="368300"/>
                </a:lnTo>
                <a:lnTo>
                  <a:pt x="2740331" y="322091"/>
                </a:lnTo>
                <a:lnTo>
                  <a:pt x="2731954" y="277599"/>
                </a:lnTo>
                <a:lnTo>
                  <a:pt x="2718415" y="235166"/>
                </a:lnTo>
                <a:lnTo>
                  <a:pt x="2700057" y="195139"/>
                </a:lnTo>
                <a:lnTo>
                  <a:pt x="2677225" y="157861"/>
                </a:lnTo>
                <a:lnTo>
                  <a:pt x="2650265" y="123678"/>
                </a:lnTo>
                <a:lnTo>
                  <a:pt x="2619521" y="92934"/>
                </a:lnTo>
                <a:lnTo>
                  <a:pt x="2585338" y="65974"/>
                </a:lnTo>
                <a:lnTo>
                  <a:pt x="2548060" y="43142"/>
                </a:lnTo>
                <a:lnTo>
                  <a:pt x="2508033" y="24784"/>
                </a:lnTo>
                <a:lnTo>
                  <a:pt x="2465600" y="11245"/>
                </a:lnTo>
                <a:lnTo>
                  <a:pt x="2421108" y="2868"/>
                </a:lnTo>
                <a:lnTo>
                  <a:pt x="23749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43072" y="4114800"/>
            <a:ext cx="2743200" cy="2209800"/>
          </a:xfrm>
          <a:custGeom>
            <a:avLst/>
            <a:gdLst/>
            <a:ahLst/>
            <a:cxnLst/>
            <a:rect l="l" t="t" r="r" b="b"/>
            <a:pathLst>
              <a:path w="2743200" h="2209800">
                <a:moveTo>
                  <a:pt x="2374900" y="0"/>
                </a:moveTo>
                <a:lnTo>
                  <a:pt x="368300" y="0"/>
                </a:lnTo>
                <a:lnTo>
                  <a:pt x="322091" y="2868"/>
                </a:lnTo>
                <a:lnTo>
                  <a:pt x="277599" y="11245"/>
                </a:lnTo>
                <a:lnTo>
                  <a:pt x="235166" y="24784"/>
                </a:lnTo>
                <a:lnTo>
                  <a:pt x="195139" y="43142"/>
                </a:lnTo>
                <a:lnTo>
                  <a:pt x="157861" y="65974"/>
                </a:lnTo>
                <a:lnTo>
                  <a:pt x="123678" y="92934"/>
                </a:lnTo>
                <a:lnTo>
                  <a:pt x="92934" y="123678"/>
                </a:lnTo>
                <a:lnTo>
                  <a:pt x="65974" y="157861"/>
                </a:lnTo>
                <a:lnTo>
                  <a:pt x="43142" y="195139"/>
                </a:lnTo>
                <a:lnTo>
                  <a:pt x="24784" y="235166"/>
                </a:lnTo>
                <a:lnTo>
                  <a:pt x="11245" y="277599"/>
                </a:lnTo>
                <a:lnTo>
                  <a:pt x="2868" y="322091"/>
                </a:lnTo>
                <a:lnTo>
                  <a:pt x="0" y="368300"/>
                </a:lnTo>
                <a:lnTo>
                  <a:pt x="0" y="1841487"/>
                </a:lnTo>
                <a:lnTo>
                  <a:pt x="2868" y="1887688"/>
                </a:lnTo>
                <a:lnTo>
                  <a:pt x="11245" y="1932176"/>
                </a:lnTo>
                <a:lnTo>
                  <a:pt x="24784" y="1974606"/>
                </a:lnTo>
                <a:lnTo>
                  <a:pt x="43142" y="2014634"/>
                </a:lnTo>
                <a:lnTo>
                  <a:pt x="65974" y="2051913"/>
                </a:lnTo>
                <a:lnTo>
                  <a:pt x="92934" y="2086099"/>
                </a:lnTo>
                <a:lnTo>
                  <a:pt x="123678" y="2116847"/>
                </a:lnTo>
                <a:lnTo>
                  <a:pt x="157861" y="2143811"/>
                </a:lnTo>
                <a:lnTo>
                  <a:pt x="195139" y="2166646"/>
                </a:lnTo>
                <a:lnTo>
                  <a:pt x="235166" y="2185008"/>
                </a:lnTo>
                <a:lnTo>
                  <a:pt x="277599" y="2198551"/>
                </a:lnTo>
                <a:lnTo>
                  <a:pt x="322091" y="2206930"/>
                </a:lnTo>
                <a:lnTo>
                  <a:pt x="368300" y="2209800"/>
                </a:lnTo>
                <a:lnTo>
                  <a:pt x="2374900" y="2209800"/>
                </a:lnTo>
                <a:lnTo>
                  <a:pt x="2421108" y="2206930"/>
                </a:lnTo>
                <a:lnTo>
                  <a:pt x="2465600" y="2198551"/>
                </a:lnTo>
                <a:lnTo>
                  <a:pt x="2508033" y="2185008"/>
                </a:lnTo>
                <a:lnTo>
                  <a:pt x="2548060" y="2166646"/>
                </a:lnTo>
                <a:lnTo>
                  <a:pt x="2585338" y="2143811"/>
                </a:lnTo>
                <a:lnTo>
                  <a:pt x="2619521" y="2116847"/>
                </a:lnTo>
                <a:lnTo>
                  <a:pt x="2650265" y="2086099"/>
                </a:lnTo>
                <a:lnTo>
                  <a:pt x="2677225" y="2051913"/>
                </a:lnTo>
                <a:lnTo>
                  <a:pt x="2700057" y="2014634"/>
                </a:lnTo>
                <a:lnTo>
                  <a:pt x="2718415" y="1974606"/>
                </a:lnTo>
                <a:lnTo>
                  <a:pt x="2731954" y="1932176"/>
                </a:lnTo>
                <a:lnTo>
                  <a:pt x="2740331" y="1887688"/>
                </a:lnTo>
                <a:lnTo>
                  <a:pt x="2743200" y="1841487"/>
                </a:lnTo>
                <a:lnTo>
                  <a:pt x="2743200" y="368300"/>
                </a:lnTo>
                <a:lnTo>
                  <a:pt x="2740331" y="322091"/>
                </a:lnTo>
                <a:lnTo>
                  <a:pt x="2731954" y="277599"/>
                </a:lnTo>
                <a:lnTo>
                  <a:pt x="2718415" y="235166"/>
                </a:lnTo>
                <a:lnTo>
                  <a:pt x="2700057" y="195139"/>
                </a:lnTo>
                <a:lnTo>
                  <a:pt x="2677225" y="157861"/>
                </a:lnTo>
                <a:lnTo>
                  <a:pt x="2650265" y="123678"/>
                </a:lnTo>
                <a:lnTo>
                  <a:pt x="2619521" y="92934"/>
                </a:lnTo>
                <a:lnTo>
                  <a:pt x="2585338" y="65974"/>
                </a:lnTo>
                <a:lnTo>
                  <a:pt x="2548060" y="43142"/>
                </a:lnTo>
                <a:lnTo>
                  <a:pt x="2508033" y="24784"/>
                </a:lnTo>
                <a:lnTo>
                  <a:pt x="2465600" y="11245"/>
                </a:lnTo>
                <a:lnTo>
                  <a:pt x="2421108" y="2868"/>
                </a:lnTo>
                <a:lnTo>
                  <a:pt x="23749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98779" y="948004"/>
            <a:ext cx="2320925" cy="17087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algn="just">
              <a:lnSpc>
                <a:spcPct val="100000"/>
              </a:lnSpc>
              <a:spcBef>
                <a:spcPts val="105"/>
              </a:spcBef>
            </a:pPr>
            <a:r>
              <a:rPr sz="1400" spc="-20" dirty="0">
                <a:solidFill>
                  <a:srgbClr val="548ED4"/>
                </a:solidFill>
                <a:latin typeface="Arial"/>
                <a:cs typeface="Arial"/>
              </a:rPr>
              <a:t>Cost</a:t>
            </a:r>
            <a:r>
              <a:rPr sz="1400" spc="-40" dirty="0">
                <a:solidFill>
                  <a:srgbClr val="548ED4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48ED4"/>
                </a:solidFill>
                <a:latin typeface="Arial"/>
                <a:cs typeface="Arial"/>
              </a:rPr>
              <a:t>effective</a:t>
            </a:r>
            <a:r>
              <a:rPr sz="1400" spc="-30" dirty="0">
                <a:solidFill>
                  <a:srgbClr val="548ED4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48ED4"/>
                </a:solidFill>
                <a:latin typeface="Arial"/>
                <a:cs typeface="Arial"/>
              </a:rPr>
              <a:t>solution</a:t>
            </a:r>
            <a:endParaRPr sz="1400">
              <a:latin typeface="Arial"/>
              <a:cs typeface="Arial"/>
            </a:endParaRPr>
          </a:p>
          <a:p>
            <a:pPr marL="299085" marR="5080" indent="-287020" algn="just">
              <a:lnSpc>
                <a:spcPct val="150100"/>
              </a:lnSpc>
              <a:spcBef>
                <a:spcPts val="760"/>
              </a:spcBef>
              <a:buChar char="•"/>
              <a:tabLst>
                <a:tab pos="299085" algn="l"/>
                <a:tab pos="300990" algn="l"/>
              </a:tabLst>
            </a:pPr>
            <a:r>
              <a:rPr sz="1200" dirty="0">
                <a:latin typeface="Arial"/>
                <a:cs typeface="Arial"/>
              </a:rPr>
              <a:t>	Priced</a:t>
            </a:r>
            <a:r>
              <a:rPr sz="1200" spc="229" dirty="0">
                <a:latin typeface="Arial"/>
                <a:cs typeface="Arial"/>
              </a:rPr>
              <a:t>   </a:t>
            </a:r>
            <a:r>
              <a:rPr sz="1200" dirty="0">
                <a:latin typeface="Arial"/>
                <a:cs typeface="Arial"/>
              </a:rPr>
              <a:t>at</a:t>
            </a:r>
            <a:r>
              <a:rPr sz="1200" spc="229" dirty="0">
                <a:latin typeface="Arial"/>
                <a:cs typeface="Arial"/>
              </a:rPr>
              <a:t>   </a:t>
            </a:r>
            <a:r>
              <a:rPr sz="1200" dirty="0">
                <a:latin typeface="Arial"/>
                <a:cs typeface="Arial"/>
              </a:rPr>
              <a:t>Rs-</a:t>
            </a:r>
            <a:r>
              <a:rPr sz="1200" spc="229" dirty="0">
                <a:latin typeface="Arial"/>
                <a:cs typeface="Arial"/>
              </a:rPr>
              <a:t>   </a:t>
            </a:r>
            <a:r>
              <a:rPr sz="1200" spc="-10" dirty="0">
                <a:latin typeface="Arial"/>
                <a:cs typeface="Arial"/>
              </a:rPr>
              <a:t>25,000/- </a:t>
            </a:r>
            <a:r>
              <a:rPr sz="1200" dirty="0">
                <a:latin typeface="Arial"/>
                <a:cs typeface="Arial"/>
              </a:rPr>
              <a:t>significantly</a:t>
            </a:r>
            <a:r>
              <a:rPr sz="1200" spc="3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more</a:t>
            </a:r>
            <a:r>
              <a:rPr sz="1200" spc="39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affordable </a:t>
            </a:r>
            <a:r>
              <a:rPr sz="1200" dirty="0">
                <a:latin typeface="Arial"/>
                <a:cs typeface="Arial"/>
              </a:rPr>
              <a:t>than</a:t>
            </a:r>
            <a:r>
              <a:rPr sz="1200" spc="2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competitors</a:t>
            </a:r>
            <a:endParaRPr sz="1200">
              <a:latin typeface="Arial"/>
              <a:cs typeface="Arial"/>
            </a:endParaRPr>
          </a:p>
          <a:p>
            <a:pPr marL="299085" marR="5080" indent="-287020" algn="just">
              <a:lnSpc>
                <a:spcPct val="150000"/>
              </a:lnSpc>
              <a:buChar char="•"/>
              <a:tabLst>
                <a:tab pos="299085" algn="l"/>
                <a:tab pos="301625" algn="l"/>
              </a:tabLst>
            </a:pPr>
            <a:r>
              <a:rPr sz="1200" dirty="0">
                <a:latin typeface="Arial"/>
                <a:cs typeface="Arial"/>
              </a:rPr>
              <a:t>	Ideal</a:t>
            </a:r>
            <a:r>
              <a:rPr sz="1200" spc="180" dirty="0">
                <a:latin typeface="Arial"/>
                <a:cs typeface="Arial"/>
              </a:rPr>
              <a:t>  </a:t>
            </a:r>
            <a:r>
              <a:rPr sz="1200" dirty="0">
                <a:latin typeface="Arial"/>
                <a:cs typeface="Arial"/>
              </a:rPr>
              <a:t>for</a:t>
            </a:r>
            <a:r>
              <a:rPr sz="1200" spc="185" dirty="0">
                <a:latin typeface="Arial"/>
                <a:cs typeface="Arial"/>
              </a:rPr>
              <a:t>  </a:t>
            </a:r>
            <a:r>
              <a:rPr sz="1200" dirty="0">
                <a:latin typeface="Arial"/>
                <a:cs typeface="Arial"/>
              </a:rPr>
              <a:t>small</a:t>
            </a:r>
            <a:r>
              <a:rPr sz="1200" spc="190" dirty="0">
                <a:latin typeface="Arial"/>
                <a:cs typeface="Arial"/>
              </a:rPr>
              <a:t>  </a:t>
            </a:r>
            <a:r>
              <a:rPr sz="1200" dirty="0">
                <a:latin typeface="Arial"/>
                <a:cs typeface="Arial"/>
              </a:rPr>
              <a:t>scale</a:t>
            </a:r>
            <a:r>
              <a:rPr sz="1200" spc="185" dirty="0">
                <a:latin typeface="Arial"/>
                <a:cs typeface="Arial"/>
              </a:rPr>
              <a:t>  </a:t>
            </a:r>
            <a:r>
              <a:rPr sz="1200" spc="-25" dirty="0">
                <a:latin typeface="Arial"/>
                <a:cs typeface="Arial"/>
              </a:rPr>
              <a:t>and </a:t>
            </a:r>
            <a:r>
              <a:rPr sz="1200" dirty="0">
                <a:latin typeface="Arial"/>
                <a:cs typeface="Arial"/>
              </a:rPr>
              <a:t>individual</a:t>
            </a:r>
            <a:r>
              <a:rPr sz="1200" spc="85" dirty="0">
                <a:latin typeface="Arial"/>
                <a:cs typeface="Arial"/>
              </a:rPr>
              <a:t> </a:t>
            </a:r>
            <a:r>
              <a:rPr sz="1200" spc="-25" dirty="0">
                <a:latin typeface="Arial"/>
                <a:cs typeface="Arial"/>
              </a:rPr>
              <a:t>use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74745" y="1749679"/>
            <a:ext cx="1925320" cy="1713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9860">
              <a:lnSpc>
                <a:spcPct val="100000"/>
              </a:lnSpc>
              <a:spcBef>
                <a:spcPts val="105"/>
              </a:spcBef>
            </a:pPr>
            <a:r>
              <a:rPr sz="1400" spc="-45" dirty="0">
                <a:solidFill>
                  <a:srgbClr val="006FC0"/>
                </a:solidFill>
                <a:latin typeface="Arial"/>
                <a:cs typeface="Arial"/>
              </a:rPr>
              <a:t>Real-</a:t>
            </a:r>
            <a:r>
              <a:rPr sz="1400" dirty="0">
                <a:solidFill>
                  <a:srgbClr val="006FC0"/>
                </a:solidFill>
                <a:latin typeface="Arial"/>
                <a:cs typeface="Arial"/>
              </a:rPr>
              <a:t>time</a:t>
            </a:r>
            <a:r>
              <a:rPr sz="1400" spc="13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006FC0"/>
                </a:solidFill>
                <a:latin typeface="Arial"/>
                <a:cs typeface="Arial"/>
              </a:rPr>
              <a:t>Monitoring</a:t>
            </a:r>
            <a:endParaRPr sz="1400">
              <a:latin typeface="Arial"/>
              <a:cs typeface="Arial"/>
            </a:endParaRPr>
          </a:p>
          <a:p>
            <a:pPr marL="299085" marR="5080" indent="-287020">
              <a:lnSpc>
                <a:spcPct val="150100"/>
              </a:lnSpc>
              <a:spcBef>
                <a:spcPts val="800"/>
              </a:spcBef>
              <a:buChar char="•"/>
              <a:tabLst>
                <a:tab pos="299085" algn="l"/>
              </a:tabLst>
            </a:pPr>
            <a:r>
              <a:rPr sz="1200" spc="-20" dirty="0">
                <a:latin typeface="Arial"/>
                <a:cs typeface="Arial"/>
              </a:rPr>
              <a:t>IoT</a:t>
            </a:r>
            <a:r>
              <a:rPr sz="1200" spc="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integration</a:t>
            </a:r>
            <a:r>
              <a:rPr sz="1200" spc="6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enables real-</a:t>
            </a:r>
            <a:r>
              <a:rPr sz="1200" dirty="0">
                <a:latin typeface="Arial"/>
                <a:cs typeface="Arial"/>
              </a:rPr>
              <a:t>time</a:t>
            </a:r>
            <a:r>
              <a:rPr sz="1200" spc="6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tracking</a:t>
            </a:r>
            <a:r>
              <a:rPr sz="1200" spc="6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of</a:t>
            </a:r>
            <a:r>
              <a:rPr sz="1200" spc="70" dirty="0">
                <a:latin typeface="Arial"/>
                <a:cs typeface="Arial"/>
              </a:rPr>
              <a:t> </a:t>
            </a:r>
            <a:r>
              <a:rPr sz="1200" spc="-50" dirty="0">
                <a:latin typeface="Arial"/>
                <a:cs typeface="Arial"/>
              </a:rPr>
              <a:t>Ph, </a:t>
            </a:r>
            <a:r>
              <a:rPr sz="1200" spc="-105" dirty="0">
                <a:latin typeface="Arial"/>
                <a:cs typeface="Arial"/>
              </a:rPr>
              <a:t>TDS,</a:t>
            </a:r>
            <a:r>
              <a:rPr sz="1200" spc="6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turbidity,</a:t>
            </a:r>
            <a:r>
              <a:rPr sz="1200" spc="50" dirty="0">
                <a:latin typeface="Arial"/>
                <a:cs typeface="Arial"/>
              </a:rPr>
              <a:t> </a:t>
            </a:r>
            <a:r>
              <a:rPr sz="1200" spc="-65" dirty="0">
                <a:latin typeface="Arial"/>
                <a:cs typeface="Arial"/>
              </a:rPr>
              <a:t>BOD</a:t>
            </a:r>
            <a:r>
              <a:rPr sz="1200" spc="50" dirty="0">
                <a:latin typeface="Arial"/>
                <a:cs typeface="Arial"/>
              </a:rPr>
              <a:t> </a:t>
            </a:r>
            <a:r>
              <a:rPr sz="1200" spc="-50" dirty="0">
                <a:latin typeface="Arial"/>
                <a:cs typeface="Arial"/>
              </a:rPr>
              <a:t>7 </a:t>
            </a:r>
            <a:r>
              <a:rPr sz="1200" spc="-65" dirty="0">
                <a:latin typeface="Arial"/>
                <a:cs typeface="Arial"/>
              </a:rPr>
              <a:t>COD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for</a:t>
            </a:r>
            <a:r>
              <a:rPr sz="1200" spc="2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proactive maintenance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9240" y="3573271"/>
            <a:ext cx="2140585" cy="9144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8765">
              <a:lnSpc>
                <a:spcPct val="100000"/>
              </a:lnSpc>
              <a:spcBef>
                <a:spcPts val="105"/>
              </a:spcBef>
            </a:pPr>
            <a:r>
              <a:rPr sz="1400" spc="-20" dirty="0">
                <a:solidFill>
                  <a:srgbClr val="3E5B73"/>
                </a:solidFill>
                <a:latin typeface="Arial"/>
                <a:cs typeface="Arial"/>
              </a:rPr>
              <a:t>Smart</a:t>
            </a:r>
            <a:r>
              <a:rPr sz="1400" spc="-40" dirty="0">
                <a:solidFill>
                  <a:srgbClr val="3E5B73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E5B73"/>
                </a:solidFill>
                <a:latin typeface="Arial"/>
                <a:cs typeface="Arial"/>
              </a:rPr>
              <a:t>Technology</a:t>
            </a:r>
            <a:endParaRPr sz="1400">
              <a:latin typeface="Arial"/>
              <a:cs typeface="Arial"/>
            </a:endParaRPr>
          </a:p>
          <a:p>
            <a:pPr marL="299085" marR="5080" indent="-287020">
              <a:lnSpc>
                <a:spcPct val="150000"/>
              </a:lnSpc>
              <a:spcBef>
                <a:spcPts val="990"/>
              </a:spcBef>
              <a:buChar char="•"/>
              <a:tabLst>
                <a:tab pos="299085" algn="l"/>
              </a:tabLst>
            </a:pPr>
            <a:r>
              <a:rPr sz="1200" dirty="0">
                <a:latin typeface="Arial"/>
                <a:cs typeface="Arial"/>
              </a:rPr>
              <a:t>Machine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learning</a:t>
            </a:r>
            <a:r>
              <a:rPr sz="1200" spc="-30" dirty="0">
                <a:latin typeface="Arial"/>
                <a:cs typeface="Arial"/>
              </a:rPr>
              <a:t> enhances </a:t>
            </a:r>
            <a:r>
              <a:rPr sz="1200" dirty="0">
                <a:latin typeface="Arial"/>
                <a:cs typeface="Arial"/>
              </a:rPr>
              <a:t>predictive </a:t>
            </a:r>
            <a:r>
              <a:rPr sz="1200" spc="-10" dirty="0">
                <a:latin typeface="Arial"/>
                <a:cs typeface="Arial"/>
              </a:rPr>
              <a:t>maintenance,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5751" y="4462250"/>
            <a:ext cx="1758950" cy="57404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200" dirty="0">
                <a:latin typeface="Arial"/>
                <a:cs typeface="Arial"/>
              </a:rPr>
              <a:t>automated</a:t>
            </a:r>
            <a:r>
              <a:rPr sz="1200" spc="9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reporting,</a:t>
            </a:r>
            <a:r>
              <a:rPr sz="1200" spc="80" dirty="0">
                <a:latin typeface="Arial"/>
                <a:cs typeface="Arial"/>
              </a:rPr>
              <a:t> </a:t>
            </a:r>
            <a:r>
              <a:rPr sz="1200" spc="-25" dirty="0">
                <a:latin typeface="Arial"/>
                <a:cs typeface="Arial"/>
              </a:rPr>
              <a:t>and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200" dirty="0">
                <a:latin typeface="Arial"/>
                <a:cs typeface="Arial"/>
              </a:rPr>
              <a:t>water</a:t>
            </a:r>
            <a:r>
              <a:rPr sz="1200" spc="3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quality</a:t>
            </a:r>
            <a:r>
              <a:rPr sz="1200" spc="2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monitoring.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22065" y="4292346"/>
            <a:ext cx="2560955" cy="1644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00AFEF"/>
                </a:solidFill>
                <a:latin typeface="Arial"/>
                <a:cs typeface="Arial"/>
              </a:rPr>
              <a:t>Efficient treatment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980"/>
              </a:spcBef>
              <a:buChar char="•"/>
              <a:tabLst>
                <a:tab pos="299085" algn="l"/>
              </a:tabLst>
            </a:pPr>
            <a:r>
              <a:rPr sz="1200" dirty="0">
                <a:latin typeface="Arial"/>
                <a:cs typeface="Arial"/>
              </a:rPr>
              <a:t>Innovative</a:t>
            </a:r>
            <a:r>
              <a:rPr sz="1200" spc="-5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self-</a:t>
            </a:r>
            <a:r>
              <a:rPr sz="1200" dirty="0">
                <a:latin typeface="Arial"/>
                <a:cs typeface="Arial"/>
              </a:rPr>
              <a:t>cleaning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chamber,</a:t>
            </a:r>
            <a:endParaRPr sz="1200">
              <a:latin typeface="Arial"/>
              <a:cs typeface="Arial"/>
            </a:endParaRPr>
          </a:p>
          <a:p>
            <a:pPr marL="299085" marR="144780">
              <a:lnSpc>
                <a:spcPct val="150000"/>
              </a:lnSpc>
            </a:pPr>
            <a:r>
              <a:rPr sz="1200" dirty="0">
                <a:latin typeface="Arial"/>
                <a:cs typeface="Arial"/>
              </a:rPr>
              <a:t>electrocoagulation </a:t>
            </a:r>
            <a:r>
              <a:rPr sz="1200" spc="-10" dirty="0">
                <a:latin typeface="Arial"/>
                <a:cs typeface="Arial"/>
              </a:rPr>
              <a:t>units,</a:t>
            </a:r>
            <a:r>
              <a:rPr sz="1200" spc="25" dirty="0">
                <a:latin typeface="Arial"/>
                <a:cs typeface="Arial"/>
              </a:rPr>
              <a:t> </a:t>
            </a:r>
            <a:r>
              <a:rPr sz="1200" spc="-25" dirty="0">
                <a:latin typeface="Arial"/>
                <a:cs typeface="Arial"/>
              </a:rPr>
              <a:t>and </a:t>
            </a:r>
            <a:r>
              <a:rPr sz="1200" dirty="0">
                <a:latin typeface="Arial"/>
                <a:cs typeface="Arial"/>
              </a:rPr>
              <a:t>anti-fouling</a:t>
            </a:r>
            <a:r>
              <a:rPr sz="1200" spc="9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membranes</a:t>
            </a:r>
            <a:r>
              <a:rPr sz="1200" spc="13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ensure </a:t>
            </a:r>
            <a:r>
              <a:rPr sz="1200" dirty="0">
                <a:latin typeface="Arial"/>
                <a:cs typeface="Arial"/>
              </a:rPr>
              <a:t>superior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water</a:t>
            </a:r>
            <a:r>
              <a:rPr sz="1200" spc="5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purification</a:t>
            </a:r>
            <a:r>
              <a:rPr sz="1200" spc="10" dirty="0">
                <a:latin typeface="Arial"/>
                <a:cs typeface="Arial"/>
              </a:rPr>
              <a:t> </a:t>
            </a:r>
            <a:r>
              <a:rPr sz="1200" spc="-20" dirty="0">
                <a:latin typeface="Arial"/>
                <a:cs typeface="Arial"/>
              </a:rPr>
              <a:t>with </a:t>
            </a:r>
            <a:r>
              <a:rPr sz="1200" dirty="0">
                <a:latin typeface="Arial"/>
                <a:cs typeface="Arial"/>
              </a:rPr>
              <a:t>minimal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manual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intervention.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629400" y="0"/>
            <a:ext cx="5562600" cy="6858000"/>
          </a:xfrm>
          <a:custGeom>
            <a:avLst/>
            <a:gdLst/>
            <a:ahLst/>
            <a:cxnLst/>
            <a:rect l="l" t="t" r="r" b="b"/>
            <a:pathLst>
              <a:path w="5562600" h="6858000">
                <a:moveTo>
                  <a:pt x="5562600" y="0"/>
                </a:moveTo>
                <a:lnTo>
                  <a:pt x="0" y="0"/>
                </a:lnTo>
                <a:lnTo>
                  <a:pt x="0" y="6858000"/>
                </a:lnTo>
                <a:lnTo>
                  <a:pt x="5562600" y="6858000"/>
                </a:lnTo>
                <a:lnTo>
                  <a:pt x="5562600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86661" y="761"/>
            <a:ext cx="0" cy="730885"/>
          </a:xfrm>
          <a:custGeom>
            <a:avLst/>
            <a:gdLst/>
            <a:ahLst/>
            <a:cxnLst/>
            <a:rect l="l" t="t" r="r" b="b"/>
            <a:pathLst>
              <a:path h="730885">
                <a:moveTo>
                  <a:pt x="0" y="0"/>
                </a:moveTo>
                <a:lnTo>
                  <a:pt x="0" y="730758"/>
                </a:lnTo>
              </a:path>
            </a:pathLst>
          </a:custGeom>
          <a:ln w="38100">
            <a:solidFill>
              <a:srgbClr val="00AFEF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2813304" y="4873752"/>
            <a:ext cx="1778635" cy="1985010"/>
            <a:chOff x="2813304" y="4873752"/>
            <a:chExt cx="1778635" cy="1985010"/>
          </a:xfrm>
        </p:grpSpPr>
        <p:sp>
          <p:nvSpPr>
            <p:cNvPr id="16" name="object 16"/>
            <p:cNvSpPr/>
            <p:nvPr/>
          </p:nvSpPr>
          <p:spPr>
            <a:xfrm>
              <a:off x="2832354" y="4892802"/>
              <a:ext cx="419100" cy="561340"/>
            </a:xfrm>
            <a:custGeom>
              <a:avLst/>
              <a:gdLst/>
              <a:ahLst/>
              <a:cxnLst/>
              <a:rect l="l" t="t" r="r" b="b"/>
              <a:pathLst>
                <a:path w="419100" h="561339">
                  <a:moveTo>
                    <a:pt x="0" y="0"/>
                  </a:moveTo>
                  <a:lnTo>
                    <a:pt x="419099" y="561213"/>
                  </a:lnTo>
                </a:path>
              </a:pathLst>
            </a:custGeom>
            <a:ln w="38100">
              <a:solidFill>
                <a:srgbClr val="00AFE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572761" y="6325362"/>
              <a:ext cx="0" cy="533400"/>
            </a:xfrm>
            <a:custGeom>
              <a:avLst/>
              <a:gdLst/>
              <a:ahLst/>
              <a:cxnLst/>
              <a:rect l="l" t="t" r="r" b="b"/>
              <a:pathLst>
                <a:path h="533400">
                  <a:moveTo>
                    <a:pt x="0" y="0"/>
                  </a:moveTo>
                  <a:lnTo>
                    <a:pt x="0" y="533069"/>
                  </a:lnTo>
                </a:path>
              </a:pathLst>
            </a:custGeom>
            <a:ln w="38100">
              <a:solidFill>
                <a:srgbClr val="00AFE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7886700" y="582168"/>
            <a:ext cx="2895600" cy="58547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619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85"/>
              </a:spcBef>
            </a:pPr>
            <a:r>
              <a:rPr sz="3200" spc="-65" dirty="0">
                <a:solidFill>
                  <a:srgbClr val="000000"/>
                </a:solidFill>
              </a:rPr>
              <a:t>CONCLUSION</a:t>
            </a:r>
            <a:endParaRPr sz="3200"/>
          </a:p>
        </p:txBody>
      </p:sp>
      <p:grpSp>
        <p:nvGrpSpPr>
          <p:cNvPr id="19" name="object 19"/>
          <p:cNvGrpSpPr/>
          <p:nvPr/>
        </p:nvGrpSpPr>
        <p:grpSpPr>
          <a:xfrm>
            <a:off x="7037831" y="2212848"/>
            <a:ext cx="4834255" cy="2049780"/>
            <a:chOff x="7037831" y="2212848"/>
            <a:chExt cx="4834255" cy="2049780"/>
          </a:xfrm>
        </p:grpSpPr>
        <p:sp>
          <p:nvSpPr>
            <p:cNvPr id="20" name="object 20"/>
            <p:cNvSpPr/>
            <p:nvPr/>
          </p:nvSpPr>
          <p:spPr>
            <a:xfrm>
              <a:off x="7037831" y="2212848"/>
              <a:ext cx="4305300" cy="1705610"/>
            </a:xfrm>
            <a:custGeom>
              <a:avLst/>
              <a:gdLst/>
              <a:ahLst/>
              <a:cxnLst/>
              <a:rect l="l" t="t" r="r" b="b"/>
              <a:pathLst>
                <a:path w="4305300" h="1705610">
                  <a:moveTo>
                    <a:pt x="4305300" y="0"/>
                  </a:moveTo>
                  <a:lnTo>
                    <a:pt x="0" y="0"/>
                  </a:lnTo>
                  <a:lnTo>
                    <a:pt x="0" y="1705356"/>
                  </a:lnTo>
                  <a:lnTo>
                    <a:pt x="4305300" y="1705356"/>
                  </a:lnTo>
                  <a:lnTo>
                    <a:pt x="4305300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452359" y="2508504"/>
              <a:ext cx="4419600" cy="1754505"/>
            </a:xfrm>
            <a:custGeom>
              <a:avLst/>
              <a:gdLst/>
              <a:ahLst/>
              <a:cxnLst/>
              <a:rect l="l" t="t" r="r" b="b"/>
              <a:pathLst>
                <a:path w="4419600" h="1754504">
                  <a:moveTo>
                    <a:pt x="4419600" y="0"/>
                  </a:moveTo>
                  <a:lnTo>
                    <a:pt x="0" y="0"/>
                  </a:lnTo>
                  <a:lnTo>
                    <a:pt x="0" y="1754124"/>
                  </a:lnTo>
                  <a:lnTo>
                    <a:pt x="4419600" y="1754124"/>
                  </a:lnTo>
                  <a:lnTo>
                    <a:pt x="441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544689" y="2536316"/>
            <a:ext cx="4250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005840" algn="l"/>
                <a:tab pos="2096770" algn="l"/>
                <a:tab pos="2962910" algn="l"/>
                <a:tab pos="3374390" algn="l"/>
              </a:tabLst>
            </a:pPr>
            <a:r>
              <a:rPr sz="1800" spc="-10" dirty="0">
                <a:latin typeface="Arial"/>
                <a:cs typeface="Arial"/>
              </a:rPr>
              <a:t>Aquafy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-10" dirty="0">
                <a:latin typeface="Arial"/>
                <a:cs typeface="Arial"/>
              </a:rPr>
              <a:t>systems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-10" dirty="0">
                <a:latin typeface="Arial"/>
                <a:cs typeface="Arial"/>
              </a:rPr>
              <a:t>offers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-5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-10" dirty="0">
                <a:latin typeface="Arial"/>
                <a:cs typeface="Arial"/>
              </a:rPr>
              <a:t>uniquely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544689" y="2810636"/>
            <a:ext cx="425005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affordable,</a:t>
            </a:r>
            <a:r>
              <a:rPr sz="1800" spc="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smart,</a:t>
            </a:r>
            <a:r>
              <a:rPr sz="1800" spc="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efficient</a:t>
            </a:r>
            <a:r>
              <a:rPr sz="1800" spc="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solution</a:t>
            </a:r>
            <a:r>
              <a:rPr sz="1800" spc="5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in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2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market</a:t>
            </a:r>
            <a:r>
              <a:rPr sz="1800" spc="2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dominated</a:t>
            </a:r>
            <a:r>
              <a:rPr sz="1800" spc="28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by</a:t>
            </a:r>
            <a:r>
              <a:rPr sz="1800" spc="2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costlier</a:t>
            </a:r>
            <a:r>
              <a:rPr sz="1800" spc="2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280" dirty="0">
                <a:latin typeface="Arial"/>
                <a:cs typeface="Arial"/>
              </a:rPr>
              <a:t> </a:t>
            </a:r>
            <a:r>
              <a:rPr sz="1800" spc="-35" dirty="0">
                <a:latin typeface="Arial"/>
                <a:cs typeface="Arial"/>
              </a:rPr>
              <a:t>less </a:t>
            </a:r>
            <a:r>
              <a:rPr sz="1800" dirty="0">
                <a:latin typeface="Arial"/>
                <a:cs typeface="Arial"/>
              </a:rPr>
              <a:t>versatile</a:t>
            </a:r>
            <a:r>
              <a:rPr sz="1800" spc="254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competitors,</a:t>
            </a:r>
            <a:r>
              <a:rPr sz="1800" spc="2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making</a:t>
            </a:r>
            <a:r>
              <a:rPr sz="1800" spc="254" dirty="0">
                <a:latin typeface="Arial"/>
                <a:cs typeface="Arial"/>
              </a:rPr>
              <a:t> </a:t>
            </a:r>
            <a:r>
              <a:rPr sz="1800" spc="65" dirty="0">
                <a:latin typeface="Arial"/>
                <a:cs typeface="Arial"/>
              </a:rPr>
              <a:t>it</a:t>
            </a:r>
            <a:r>
              <a:rPr sz="1800" spc="2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ideal</a:t>
            </a:r>
            <a:r>
              <a:rPr sz="1800" spc="26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for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544689" y="3633596"/>
            <a:ext cx="4247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497965" algn="l"/>
                <a:tab pos="2755265" algn="l"/>
                <a:tab pos="3281679" algn="l"/>
              </a:tabLst>
            </a:pPr>
            <a:r>
              <a:rPr sz="1800" spc="-10" dirty="0">
                <a:latin typeface="Arial"/>
                <a:cs typeface="Arial"/>
              </a:rPr>
              <a:t>widespread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-10" dirty="0">
                <a:latin typeface="Arial"/>
                <a:cs typeface="Arial"/>
              </a:rPr>
              <a:t>adoption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-25" dirty="0">
                <a:latin typeface="Arial"/>
                <a:cs typeface="Arial"/>
              </a:rPr>
              <a:t>in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-10" dirty="0">
                <a:latin typeface="Arial"/>
                <a:cs typeface="Arial"/>
              </a:rPr>
              <a:t>resource-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544689" y="3907612"/>
            <a:ext cx="26765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constrained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environments.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9142" rIns="0" bIns="0" rtlCol="0">
            <a:spAutoFit/>
          </a:bodyPr>
          <a:lstStyle/>
          <a:p>
            <a:pPr marL="873760">
              <a:lnSpc>
                <a:spcPct val="100000"/>
              </a:lnSpc>
              <a:spcBef>
                <a:spcPts val="95"/>
              </a:spcBef>
            </a:pPr>
            <a:r>
              <a:rPr spc="-155" dirty="0"/>
              <a:t>Business</a:t>
            </a:r>
            <a:r>
              <a:rPr spc="-85" dirty="0"/>
              <a:t> </a:t>
            </a:r>
            <a:r>
              <a:rPr spc="60" dirty="0"/>
              <a:t>Model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861547" y="6100571"/>
            <a:ext cx="1330960" cy="757555"/>
            <a:chOff x="10861547" y="6100571"/>
            <a:chExt cx="1330960" cy="757555"/>
          </a:xfrm>
        </p:grpSpPr>
        <p:sp>
          <p:nvSpPr>
            <p:cNvPr id="4" name="object 4"/>
            <p:cNvSpPr/>
            <p:nvPr/>
          </p:nvSpPr>
          <p:spPr>
            <a:xfrm>
              <a:off x="11277599" y="6405371"/>
              <a:ext cx="914400" cy="452755"/>
            </a:xfrm>
            <a:custGeom>
              <a:avLst/>
              <a:gdLst/>
              <a:ahLst/>
              <a:cxnLst/>
              <a:rect l="l" t="t" r="r" b="b"/>
              <a:pathLst>
                <a:path w="914400" h="452754">
                  <a:moveTo>
                    <a:pt x="914400" y="0"/>
                  </a:moveTo>
                  <a:lnTo>
                    <a:pt x="0" y="0"/>
                  </a:lnTo>
                  <a:lnTo>
                    <a:pt x="0" y="452627"/>
                  </a:lnTo>
                  <a:lnTo>
                    <a:pt x="914400" y="452627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0252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861547" y="6100571"/>
              <a:ext cx="416559" cy="304800"/>
            </a:xfrm>
            <a:custGeom>
              <a:avLst/>
              <a:gdLst/>
              <a:ahLst/>
              <a:cxnLst/>
              <a:rect l="l" t="t" r="r" b="b"/>
              <a:pathLst>
                <a:path w="416559" h="304800">
                  <a:moveTo>
                    <a:pt x="416051" y="0"/>
                  </a:moveTo>
                  <a:lnTo>
                    <a:pt x="0" y="0"/>
                  </a:lnTo>
                  <a:lnTo>
                    <a:pt x="0" y="304799"/>
                  </a:lnTo>
                  <a:lnTo>
                    <a:pt x="416051" y="304799"/>
                  </a:lnTo>
                  <a:lnTo>
                    <a:pt x="416051" y="0"/>
                  </a:lnTo>
                  <a:close/>
                </a:path>
              </a:pathLst>
            </a:custGeom>
            <a:solidFill>
              <a:srgbClr val="025E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3047"/>
            <a:ext cx="1309370" cy="782320"/>
            <a:chOff x="0" y="3047"/>
            <a:chExt cx="1309370" cy="782320"/>
          </a:xfrm>
        </p:grpSpPr>
        <p:sp>
          <p:nvSpPr>
            <p:cNvPr id="7" name="object 7"/>
            <p:cNvSpPr/>
            <p:nvPr/>
          </p:nvSpPr>
          <p:spPr>
            <a:xfrm>
              <a:off x="394715" y="307847"/>
              <a:ext cx="914400" cy="477520"/>
            </a:xfrm>
            <a:custGeom>
              <a:avLst/>
              <a:gdLst/>
              <a:ahLst/>
              <a:cxnLst/>
              <a:rect l="l" t="t" r="r" b="b"/>
              <a:pathLst>
                <a:path w="914400" h="477520">
                  <a:moveTo>
                    <a:pt x="914400" y="0"/>
                  </a:moveTo>
                  <a:lnTo>
                    <a:pt x="0" y="0"/>
                  </a:lnTo>
                  <a:lnTo>
                    <a:pt x="0" y="477012"/>
                  </a:lnTo>
                  <a:lnTo>
                    <a:pt x="914400" y="477012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0252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3047"/>
              <a:ext cx="394970" cy="304800"/>
            </a:xfrm>
            <a:custGeom>
              <a:avLst/>
              <a:gdLst/>
              <a:ahLst/>
              <a:cxnLst/>
              <a:rect l="l" t="t" r="r" b="b"/>
              <a:pathLst>
                <a:path w="394970" h="304800">
                  <a:moveTo>
                    <a:pt x="394715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94715" y="304800"/>
                  </a:lnTo>
                  <a:lnTo>
                    <a:pt x="394715" y="0"/>
                  </a:lnTo>
                  <a:close/>
                </a:path>
              </a:pathLst>
            </a:custGeom>
            <a:solidFill>
              <a:srgbClr val="025E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3139439" y="2851404"/>
            <a:ext cx="152400" cy="1155700"/>
          </a:xfrm>
          <a:custGeom>
            <a:avLst/>
            <a:gdLst/>
            <a:ahLst/>
            <a:cxnLst/>
            <a:rect l="l" t="t" r="r" b="b"/>
            <a:pathLst>
              <a:path w="152400" h="1155700">
                <a:moveTo>
                  <a:pt x="152400" y="0"/>
                </a:moveTo>
                <a:lnTo>
                  <a:pt x="0" y="0"/>
                </a:lnTo>
                <a:lnTo>
                  <a:pt x="0" y="1155192"/>
                </a:lnTo>
                <a:lnTo>
                  <a:pt x="152400" y="1155192"/>
                </a:lnTo>
                <a:lnTo>
                  <a:pt x="152400" y="0"/>
                </a:lnTo>
                <a:close/>
              </a:path>
            </a:pathLst>
          </a:custGeom>
          <a:solidFill>
            <a:srgbClr val="1E2F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872728" y="2851404"/>
            <a:ext cx="152400" cy="1155700"/>
          </a:xfrm>
          <a:custGeom>
            <a:avLst/>
            <a:gdLst/>
            <a:ahLst/>
            <a:cxnLst/>
            <a:rect l="l" t="t" r="r" b="b"/>
            <a:pathLst>
              <a:path w="152400" h="1155700">
                <a:moveTo>
                  <a:pt x="152400" y="0"/>
                </a:moveTo>
                <a:lnTo>
                  <a:pt x="0" y="0"/>
                </a:lnTo>
                <a:lnTo>
                  <a:pt x="0" y="1155192"/>
                </a:lnTo>
                <a:lnTo>
                  <a:pt x="152400" y="1155192"/>
                </a:lnTo>
                <a:lnTo>
                  <a:pt x="152400" y="0"/>
                </a:lnTo>
                <a:close/>
              </a:path>
            </a:pathLst>
          </a:custGeom>
          <a:solidFill>
            <a:srgbClr val="1E2F4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00" y="3543300"/>
            <a:ext cx="5257800" cy="28666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24200" y="156971"/>
            <a:ext cx="5579363" cy="304342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55435" y="3531108"/>
            <a:ext cx="5579364" cy="287426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0400" y="2438399"/>
            <a:ext cx="10871199" cy="28955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9142" rIns="0" bIns="0" rtlCol="0">
            <a:spAutoFit/>
          </a:bodyPr>
          <a:lstStyle/>
          <a:p>
            <a:pPr marL="110236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The</a:t>
            </a:r>
            <a:r>
              <a:rPr spc="-155" dirty="0"/>
              <a:t> </a:t>
            </a:r>
            <a:r>
              <a:rPr spc="-45" dirty="0"/>
              <a:t>Overview</a:t>
            </a:r>
          </a:p>
        </p:txBody>
      </p:sp>
      <p:sp>
        <p:nvSpPr>
          <p:cNvPr id="3" name="object 3"/>
          <p:cNvSpPr/>
          <p:nvPr/>
        </p:nvSpPr>
        <p:spPr>
          <a:xfrm>
            <a:off x="8110728" y="3075432"/>
            <a:ext cx="128270" cy="640080"/>
          </a:xfrm>
          <a:custGeom>
            <a:avLst/>
            <a:gdLst/>
            <a:ahLst/>
            <a:cxnLst/>
            <a:rect l="l" t="t" r="r" b="b"/>
            <a:pathLst>
              <a:path w="128270" h="640079">
                <a:moveTo>
                  <a:pt x="128016" y="0"/>
                </a:moveTo>
                <a:lnTo>
                  <a:pt x="0" y="0"/>
                </a:lnTo>
                <a:lnTo>
                  <a:pt x="0" y="640079"/>
                </a:lnTo>
                <a:lnTo>
                  <a:pt x="128016" y="640079"/>
                </a:lnTo>
                <a:lnTo>
                  <a:pt x="128016" y="0"/>
                </a:lnTo>
                <a:close/>
              </a:path>
            </a:pathLst>
          </a:custGeom>
          <a:solidFill>
            <a:srgbClr val="1E2F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18203" y="3075432"/>
            <a:ext cx="127000" cy="640080"/>
          </a:xfrm>
          <a:custGeom>
            <a:avLst/>
            <a:gdLst/>
            <a:ahLst/>
            <a:cxnLst/>
            <a:rect l="l" t="t" r="r" b="b"/>
            <a:pathLst>
              <a:path w="127000" h="640079">
                <a:moveTo>
                  <a:pt x="126491" y="0"/>
                </a:moveTo>
                <a:lnTo>
                  <a:pt x="0" y="0"/>
                </a:lnTo>
                <a:lnTo>
                  <a:pt x="0" y="640079"/>
                </a:lnTo>
                <a:lnTo>
                  <a:pt x="126491" y="640079"/>
                </a:lnTo>
                <a:lnTo>
                  <a:pt x="126491" y="0"/>
                </a:lnTo>
                <a:close/>
              </a:path>
            </a:pathLst>
          </a:custGeom>
          <a:solidFill>
            <a:srgbClr val="1E2F4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0861547" y="6076188"/>
            <a:ext cx="1330960" cy="782320"/>
            <a:chOff x="10861547" y="6076188"/>
            <a:chExt cx="1330960" cy="782320"/>
          </a:xfrm>
        </p:grpSpPr>
        <p:sp>
          <p:nvSpPr>
            <p:cNvPr id="6" name="object 6"/>
            <p:cNvSpPr/>
            <p:nvPr/>
          </p:nvSpPr>
          <p:spPr>
            <a:xfrm>
              <a:off x="11277599" y="6380987"/>
              <a:ext cx="914400" cy="477520"/>
            </a:xfrm>
            <a:custGeom>
              <a:avLst/>
              <a:gdLst/>
              <a:ahLst/>
              <a:cxnLst/>
              <a:rect l="l" t="t" r="r" b="b"/>
              <a:pathLst>
                <a:path w="914400" h="477520">
                  <a:moveTo>
                    <a:pt x="914400" y="0"/>
                  </a:moveTo>
                  <a:lnTo>
                    <a:pt x="0" y="0"/>
                  </a:lnTo>
                  <a:lnTo>
                    <a:pt x="0" y="477011"/>
                  </a:lnTo>
                  <a:lnTo>
                    <a:pt x="914400" y="477011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0252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861547" y="6076188"/>
              <a:ext cx="416559" cy="304800"/>
            </a:xfrm>
            <a:custGeom>
              <a:avLst/>
              <a:gdLst/>
              <a:ahLst/>
              <a:cxnLst/>
              <a:rect l="l" t="t" r="r" b="b"/>
              <a:pathLst>
                <a:path w="416559" h="304800">
                  <a:moveTo>
                    <a:pt x="416051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416051" y="304800"/>
                  </a:lnTo>
                  <a:lnTo>
                    <a:pt x="416051" y="0"/>
                  </a:lnTo>
                  <a:close/>
                </a:path>
              </a:pathLst>
            </a:custGeom>
            <a:solidFill>
              <a:srgbClr val="025E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0" y="0"/>
            <a:ext cx="1330960" cy="782320"/>
            <a:chOff x="0" y="0"/>
            <a:chExt cx="1330960" cy="782320"/>
          </a:xfrm>
        </p:grpSpPr>
        <p:sp>
          <p:nvSpPr>
            <p:cNvPr id="9" name="object 9"/>
            <p:cNvSpPr/>
            <p:nvPr/>
          </p:nvSpPr>
          <p:spPr>
            <a:xfrm>
              <a:off x="416051" y="304800"/>
              <a:ext cx="914400" cy="477520"/>
            </a:xfrm>
            <a:custGeom>
              <a:avLst/>
              <a:gdLst/>
              <a:ahLst/>
              <a:cxnLst/>
              <a:rect l="l" t="t" r="r" b="b"/>
              <a:pathLst>
                <a:path w="914400" h="477520">
                  <a:moveTo>
                    <a:pt x="914400" y="0"/>
                  </a:moveTo>
                  <a:lnTo>
                    <a:pt x="0" y="0"/>
                  </a:lnTo>
                  <a:lnTo>
                    <a:pt x="0" y="477012"/>
                  </a:lnTo>
                  <a:lnTo>
                    <a:pt x="914400" y="477012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0252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416559" cy="304800"/>
            </a:xfrm>
            <a:custGeom>
              <a:avLst/>
              <a:gdLst/>
              <a:ahLst/>
              <a:cxnLst/>
              <a:rect l="l" t="t" r="r" b="b"/>
              <a:pathLst>
                <a:path w="416559" h="304800">
                  <a:moveTo>
                    <a:pt x="416052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416052" y="304800"/>
                  </a:lnTo>
                  <a:lnTo>
                    <a:pt x="416052" y="0"/>
                  </a:lnTo>
                  <a:close/>
                </a:path>
              </a:pathLst>
            </a:custGeom>
            <a:solidFill>
              <a:srgbClr val="025E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79520" y="1382255"/>
            <a:ext cx="4359910" cy="4304665"/>
            <a:chOff x="3779520" y="1382255"/>
            <a:chExt cx="4359910" cy="4304665"/>
          </a:xfrm>
        </p:grpSpPr>
        <p:sp>
          <p:nvSpPr>
            <p:cNvPr id="3" name="object 3"/>
            <p:cNvSpPr/>
            <p:nvPr/>
          </p:nvSpPr>
          <p:spPr>
            <a:xfrm>
              <a:off x="4198620" y="1776983"/>
              <a:ext cx="3519170" cy="3519170"/>
            </a:xfrm>
            <a:custGeom>
              <a:avLst/>
              <a:gdLst/>
              <a:ahLst/>
              <a:cxnLst/>
              <a:rect l="l" t="t" r="r" b="b"/>
              <a:pathLst>
                <a:path w="3519170" h="3519170">
                  <a:moveTo>
                    <a:pt x="1759457" y="0"/>
                  </a:moveTo>
                  <a:lnTo>
                    <a:pt x="1711030" y="653"/>
                  </a:lnTo>
                  <a:lnTo>
                    <a:pt x="1662925" y="2603"/>
                  </a:lnTo>
                  <a:lnTo>
                    <a:pt x="1615161" y="5832"/>
                  </a:lnTo>
                  <a:lnTo>
                    <a:pt x="1567753" y="10324"/>
                  </a:lnTo>
                  <a:lnTo>
                    <a:pt x="1520719" y="16062"/>
                  </a:lnTo>
                  <a:lnTo>
                    <a:pt x="1474075" y="23029"/>
                  </a:lnTo>
                  <a:lnTo>
                    <a:pt x="1427839" y="31208"/>
                  </a:lnTo>
                  <a:lnTo>
                    <a:pt x="1382026" y="40583"/>
                  </a:lnTo>
                  <a:lnTo>
                    <a:pt x="1336654" y="51137"/>
                  </a:lnTo>
                  <a:lnTo>
                    <a:pt x="1291739" y="62852"/>
                  </a:lnTo>
                  <a:lnTo>
                    <a:pt x="1247299" y="75713"/>
                  </a:lnTo>
                  <a:lnTo>
                    <a:pt x="1203350" y="89702"/>
                  </a:lnTo>
                  <a:lnTo>
                    <a:pt x="1159908" y="104803"/>
                  </a:lnTo>
                  <a:lnTo>
                    <a:pt x="1116992" y="120999"/>
                  </a:lnTo>
                  <a:lnTo>
                    <a:pt x="1074616" y="138273"/>
                  </a:lnTo>
                  <a:lnTo>
                    <a:pt x="1032798" y="156608"/>
                  </a:lnTo>
                  <a:lnTo>
                    <a:pt x="991556" y="175988"/>
                  </a:lnTo>
                  <a:lnTo>
                    <a:pt x="950905" y="196395"/>
                  </a:lnTo>
                  <a:lnTo>
                    <a:pt x="910863" y="217814"/>
                  </a:lnTo>
                  <a:lnTo>
                    <a:pt x="871445" y="240227"/>
                  </a:lnTo>
                  <a:lnTo>
                    <a:pt x="832670" y="263617"/>
                  </a:lnTo>
                  <a:lnTo>
                    <a:pt x="794553" y="287969"/>
                  </a:lnTo>
                  <a:lnTo>
                    <a:pt x="757112" y="313264"/>
                  </a:lnTo>
                  <a:lnTo>
                    <a:pt x="720364" y="339486"/>
                  </a:lnTo>
                  <a:lnTo>
                    <a:pt x="684324" y="366618"/>
                  </a:lnTo>
                  <a:lnTo>
                    <a:pt x="649010" y="394644"/>
                  </a:lnTo>
                  <a:lnTo>
                    <a:pt x="614439" y="423547"/>
                  </a:lnTo>
                  <a:lnTo>
                    <a:pt x="580628" y="453310"/>
                  </a:lnTo>
                  <a:lnTo>
                    <a:pt x="547592" y="483917"/>
                  </a:lnTo>
                  <a:lnTo>
                    <a:pt x="515350" y="515350"/>
                  </a:lnTo>
                  <a:lnTo>
                    <a:pt x="483917" y="547592"/>
                  </a:lnTo>
                  <a:lnTo>
                    <a:pt x="453310" y="580628"/>
                  </a:lnTo>
                  <a:lnTo>
                    <a:pt x="423547" y="614439"/>
                  </a:lnTo>
                  <a:lnTo>
                    <a:pt x="394644" y="649010"/>
                  </a:lnTo>
                  <a:lnTo>
                    <a:pt x="366618" y="684324"/>
                  </a:lnTo>
                  <a:lnTo>
                    <a:pt x="339486" y="720364"/>
                  </a:lnTo>
                  <a:lnTo>
                    <a:pt x="313264" y="757112"/>
                  </a:lnTo>
                  <a:lnTo>
                    <a:pt x="287969" y="794553"/>
                  </a:lnTo>
                  <a:lnTo>
                    <a:pt x="263617" y="832670"/>
                  </a:lnTo>
                  <a:lnTo>
                    <a:pt x="240227" y="871445"/>
                  </a:lnTo>
                  <a:lnTo>
                    <a:pt x="217814" y="910863"/>
                  </a:lnTo>
                  <a:lnTo>
                    <a:pt x="196395" y="950905"/>
                  </a:lnTo>
                  <a:lnTo>
                    <a:pt x="175988" y="991556"/>
                  </a:lnTo>
                  <a:lnTo>
                    <a:pt x="156608" y="1032798"/>
                  </a:lnTo>
                  <a:lnTo>
                    <a:pt x="138273" y="1074616"/>
                  </a:lnTo>
                  <a:lnTo>
                    <a:pt x="120999" y="1116992"/>
                  </a:lnTo>
                  <a:lnTo>
                    <a:pt x="104803" y="1159908"/>
                  </a:lnTo>
                  <a:lnTo>
                    <a:pt x="89702" y="1203350"/>
                  </a:lnTo>
                  <a:lnTo>
                    <a:pt x="75713" y="1247299"/>
                  </a:lnTo>
                  <a:lnTo>
                    <a:pt x="62852" y="1291739"/>
                  </a:lnTo>
                  <a:lnTo>
                    <a:pt x="51137" y="1336654"/>
                  </a:lnTo>
                  <a:lnTo>
                    <a:pt x="40583" y="1382026"/>
                  </a:lnTo>
                  <a:lnTo>
                    <a:pt x="31208" y="1427839"/>
                  </a:lnTo>
                  <a:lnTo>
                    <a:pt x="23029" y="1474075"/>
                  </a:lnTo>
                  <a:lnTo>
                    <a:pt x="16062" y="1520719"/>
                  </a:lnTo>
                  <a:lnTo>
                    <a:pt x="10324" y="1567753"/>
                  </a:lnTo>
                  <a:lnTo>
                    <a:pt x="5832" y="1615161"/>
                  </a:lnTo>
                  <a:lnTo>
                    <a:pt x="2603" y="1662925"/>
                  </a:lnTo>
                  <a:lnTo>
                    <a:pt x="653" y="1711030"/>
                  </a:lnTo>
                  <a:lnTo>
                    <a:pt x="0" y="1759457"/>
                  </a:lnTo>
                  <a:lnTo>
                    <a:pt x="653" y="1807885"/>
                  </a:lnTo>
                  <a:lnTo>
                    <a:pt x="2603" y="1855990"/>
                  </a:lnTo>
                  <a:lnTo>
                    <a:pt x="5832" y="1903754"/>
                  </a:lnTo>
                  <a:lnTo>
                    <a:pt x="10324" y="1951162"/>
                  </a:lnTo>
                  <a:lnTo>
                    <a:pt x="16062" y="1998196"/>
                  </a:lnTo>
                  <a:lnTo>
                    <a:pt x="23029" y="2044840"/>
                  </a:lnTo>
                  <a:lnTo>
                    <a:pt x="31208" y="2091076"/>
                  </a:lnTo>
                  <a:lnTo>
                    <a:pt x="40583" y="2136889"/>
                  </a:lnTo>
                  <a:lnTo>
                    <a:pt x="51137" y="2182261"/>
                  </a:lnTo>
                  <a:lnTo>
                    <a:pt x="62852" y="2227176"/>
                  </a:lnTo>
                  <a:lnTo>
                    <a:pt x="75713" y="2271616"/>
                  </a:lnTo>
                  <a:lnTo>
                    <a:pt x="89702" y="2315565"/>
                  </a:lnTo>
                  <a:lnTo>
                    <a:pt x="104803" y="2359007"/>
                  </a:lnTo>
                  <a:lnTo>
                    <a:pt x="120999" y="2401923"/>
                  </a:lnTo>
                  <a:lnTo>
                    <a:pt x="138273" y="2444299"/>
                  </a:lnTo>
                  <a:lnTo>
                    <a:pt x="156608" y="2486117"/>
                  </a:lnTo>
                  <a:lnTo>
                    <a:pt x="175988" y="2527359"/>
                  </a:lnTo>
                  <a:lnTo>
                    <a:pt x="196395" y="2568010"/>
                  </a:lnTo>
                  <a:lnTo>
                    <a:pt x="217814" y="2608052"/>
                  </a:lnTo>
                  <a:lnTo>
                    <a:pt x="240227" y="2647470"/>
                  </a:lnTo>
                  <a:lnTo>
                    <a:pt x="263617" y="2686245"/>
                  </a:lnTo>
                  <a:lnTo>
                    <a:pt x="287969" y="2724362"/>
                  </a:lnTo>
                  <a:lnTo>
                    <a:pt x="313264" y="2761803"/>
                  </a:lnTo>
                  <a:lnTo>
                    <a:pt x="339486" y="2798551"/>
                  </a:lnTo>
                  <a:lnTo>
                    <a:pt x="366618" y="2834591"/>
                  </a:lnTo>
                  <a:lnTo>
                    <a:pt x="394644" y="2869905"/>
                  </a:lnTo>
                  <a:lnTo>
                    <a:pt x="423547" y="2904476"/>
                  </a:lnTo>
                  <a:lnTo>
                    <a:pt x="453310" y="2938287"/>
                  </a:lnTo>
                  <a:lnTo>
                    <a:pt x="483917" y="2971323"/>
                  </a:lnTo>
                  <a:lnTo>
                    <a:pt x="515350" y="3003565"/>
                  </a:lnTo>
                  <a:lnTo>
                    <a:pt x="547592" y="3034998"/>
                  </a:lnTo>
                  <a:lnTo>
                    <a:pt x="580628" y="3065605"/>
                  </a:lnTo>
                  <a:lnTo>
                    <a:pt x="614439" y="3095368"/>
                  </a:lnTo>
                  <a:lnTo>
                    <a:pt x="649010" y="3124271"/>
                  </a:lnTo>
                  <a:lnTo>
                    <a:pt x="684324" y="3152297"/>
                  </a:lnTo>
                  <a:lnTo>
                    <a:pt x="720364" y="3179429"/>
                  </a:lnTo>
                  <a:lnTo>
                    <a:pt x="757112" y="3205651"/>
                  </a:lnTo>
                  <a:lnTo>
                    <a:pt x="794553" y="3230946"/>
                  </a:lnTo>
                  <a:lnTo>
                    <a:pt x="832670" y="3255298"/>
                  </a:lnTo>
                  <a:lnTo>
                    <a:pt x="871445" y="3278688"/>
                  </a:lnTo>
                  <a:lnTo>
                    <a:pt x="910863" y="3301101"/>
                  </a:lnTo>
                  <a:lnTo>
                    <a:pt x="950905" y="3322520"/>
                  </a:lnTo>
                  <a:lnTo>
                    <a:pt x="991556" y="3342927"/>
                  </a:lnTo>
                  <a:lnTo>
                    <a:pt x="1032798" y="3362307"/>
                  </a:lnTo>
                  <a:lnTo>
                    <a:pt x="1074616" y="3380642"/>
                  </a:lnTo>
                  <a:lnTo>
                    <a:pt x="1116992" y="3397916"/>
                  </a:lnTo>
                  <a:lnTo>
                    <a:pt x="1159908" y="3414112"/>
                  </a:lnTo>
                  <a:lnTo>
                    <a:pt x="1203350" y="3429213"/>
                  </a:lnTo>
                  <a:lnTo>
                    <a:pt x="1247299" y="3443202"/>
                  </a:lnTo>
                  <a:lnTo>
                    <a:pt x="1291739" y="3456063"/>
                  </a:lnTo>
                  <a:lnTo>
                    <a:pt x="1336654" y="3467778"/>
                  </a:lnTo>
                  <a:lnTo>
                    <a:pt x="1382026" y="3478332"/>
                  </a:lnTo>
                  <a:lnTo>
                    <a:pt x="1427839" y="3487707"/>
                  </a:lnTo>
                  <a:lnTo>
                    <a:pt x="1474075" y="3495886"/>
                  </a:lnTo>
                  <a:lnTo>
                    <a:pt x="1520719" y="3502853"/>
                  </a:lnTo>
                  <a:lnTo>
                    <a:pt x="1567753" y="3508591"/>
                  </a:lnTo>
                  <a:lnTo>
                    <a:pt x="1615161" y="3513083"/>
                  </a:lnTo>
                  <a:lnTo>
                    <a:pt x="1662925" y="3516312"/>
                  </a:lnTo>
                  <a:lnTo>
                    <a:pt x="1711030" y="3518262"/>
                  </a:lnTo>
                  <a:lnTo>
                    <a:pt x="1759457" y="3518916"/>
                  </a:lnTo>
                  <a:lnTo>
                    <a:pt x="1807885" y="3518262"/>
                  </a:lnTo>
                  <a:lnTo>
                    <a:pt x="1855990" y="3516312"/>
                  </a:lnTo>
                  <a:lnTo>
                    <a:pt x="1903754" y="3513083"/>
                  </a:lnTo>
                  <a:lnTo>
                    <a:pt x="1951162" y="3508591"/>
                  </a:lnTo>
                  <a:lnTo>
                    <a:pt x="1998196" y="3502853"/>
                  </a:lnTo>
                  <a:lnTo>
                    <a:pt x="2044840" y="3495886"/>
                  </a:lnTo>
                  <a:lnTo>
                    <a:pt x="2091076" y="3487707"/>
                  </a:lnTo>
                  <a:lnTo>
                    <a:pt x="2136889" y="3478332"/>
                  </a:lnTo>
                  <a:lnTo>
                    <a:pt x="2182261" y="3467778"/>
                  </a:lnTo>
                  <a:lnTo>
                    <a:pt x="2227176" y="3456063"/>
                  </a:lnTo>
                  <a:lnTo>
                    <a:pt x="2271616" y="3443202"/>
                  </a:lnTo>
                  <a:lnTo>
                    <a:pt x="2315565" y="3429213"/>
                  </a:lnTo>
                  <a:lnTo>
                    <a:pt x="2359007" y="3414112"/>
                  </a:lnTo>
                  <a:lnTo>
                    <a:pt x="2401923" y="3397916"/>
                  </a:lnTo>
                  <a:lnTo>
                    <a:pt x="2444299" y="3380642"/>
                  </a:lnTo>
                  <a:lnTo>
                    <a:pt x="2486117" y="3362307"/>
                  </a:lnTo>
                  <a:lnTo>
                    <a:pt x="2527359" y="3342927"/>
                  </a:lnTo>
                  <a:lnTo>
                    <a:pt x="2568010" y="3322520"/>
                  </a:lnTo>
                  <a:lnTo>
                    <a:pt x="2608052" y="3301101"/>
                  </a:lnTo>
                  <a:lnTo>
                    <a:pt x="2647470" y="3278688"/>
                  </a:lnTo>
                  <a:lnTo>
                    <a:pt x="2686245" y="3255298"/>
                  </a:lnTo>
                  <a:lnTo>
                    <a:pt x="2724362" y="3230946"/>
                  </a:lnTo>
                  <a:lnTo>
                    <a:pt x="2761803" y="3205651"/>
                  </a:lnTo>
                  <a:lnTo>
                    <a:pt x="2798551" y="3179429"/>
                  </a:lnTo>
                  <a:lnTo>
                    <a:pt x="2834591" y="3152297"/>
                  </a:lnTo>
                  <a:lnTo>
                    <a:pt x="2869905" y="3124271"/>
                  </a:lnTo>
                  <a:lnTo>
                    <a:pt x="2904476" y="3095368"/>
                  </a:lnTo>
                  <a:lnTo>
                    <a:pt x="2938287" y="3065605"/>
                  </a:lnTo>
                  <a:lnTo>
                    <a:pt x="2971323" y="3034998"/>
                  </a:lnTo>
                  <a:lnTo>
                    <a:pt x="3003565" y="3003565"/>
                  </a:lnTo>
                  <a:lnTo>
                    <a:pt x="3034998" y="2971323"/>
                  </a:lnTo>
                  <a:lnTo>
                    <a:pt x="3065605" y="2938287"/>
                  </a:lnTo>
                  <a:lnTo>
                    <a:pt x="3095368" y="2904476"/>
                  </a:lnTo>
                  <a:lnTo>
                    <a:pt x="3124271" y="2869905"/>
                  </a:lnTo>
                  <a:lnTo>
                    <a:pt x="3152297" y="2834591"/>
                  </a:lnTo>
                  <a:lnTo>
                    <a:pt x="3179429" y="2798551"/>
                  </a:lnTo>
                  <a:lnTo>
                    <a:pt x="3205651" y="2761803"/>
                  </a:lnTo>
                  <a:lnTo>
                    <a:pt x="3230946" y="2724362"/>
                  </a:lnTo>
                  <a:lnTo>
                    <a:pt x="3255298" y="2686245"/>
                  </a:lnTo>
                  <a:lnTo>
                    <a:pt x="3278688" y="2647470"/>
                  </a:lnTo>
                  <a:lnTo>
                    <a:pt x="3301101" y="2608052"/>
                  </a:lnTo>
                  <a:lnTo>
                    <a:pt x="3322520" y="2568010"/>
                  </a:lnTo>
                  <a:lnTo>
                    <a:pt x="3342927" y="2527359"/>
                  </a:lnTo>
                  <a:lnTo>
                    <a:pt x="3362307" y="2486117"/>
                  </a:lnTo>
                  <a:lnTo>
                    <a:pt x="3380642" y="2444299"/>
                  </a:lnTo>
                  <a:lnTo>
                    <a:pt x="3397916" y="2401923"/>
                  </a:lnTo>
                  <a:lnTo>
                    <a:pt x="3414112" y="2359007"/>
                  </a:lnTo>
                  <a:lnTo>
                    <a:pt x="3429213" y="2315565"/>
                  </a:lnTo>
                  <a:lnTo>
                    <a:pt x="3443202" y="2271616"/>
                  </a:lnTo>
                  <a:lnTo>
                    <a:pt x="3456063" y="2227176"/>
                  </a:lnTo>
                  <a:lnTo>
                    <a:pt x="3467778" y="2182261"/>
                  </a:lnTo>
                  <a:lnTo>
                    <a:pt x="3478332" y="2136889"/>
                  </a:lnTo>
                  <a:lnTo>
                    <a:pt x="3487707" y="2091076"/>
                  </a:lnTo>
                  <a:lnTo>
                    <a:pt x="3495886" y="2044840"/>
                  </a:lnTo>
                  <a:lnTo>
                    <a:pt x="3502853" y="1998196"/>
                  </a:lnTo>
                  <a:lnTo>
                    <a:pt x="3508591" y="1951162"/>
                  </a:lnTo>
                  <a:lnTo>
                    <a:pt x="3513083" y="1903754"/>
                  </a:lnTo>
                  <a:lnTo>
                    <a:pt x="3516312" y="1855990"/>
                  </a:lnTo>
                  <a:lnTo>
                    <a:pt x="3518262" y="1807885"/>
                  </a:lnTo>
                  <a:lnTo>
                    <a:pt x="3518915" y="1759457"/>
                  </a:lnTo>
                  <a:lnTo>
                    <a:pt x="3518262" y="1711030"/>
                  </a:lnTo>
                  <a:lnTo>
                    <a:pt x="3516312" y="1662925"/>
                  </a:lnTo>
                  <a:lnTo>
                    <a:pt x="3513083" y="1615161"/>
                  </a:lnTo>
                  <a:lnTo>
                    <a:pt x="3508591" y="1567753"/>
                  </a:lnTo>
                  <a:lnTo>
                    <a:pt x="3502853" y="1520719"/>
                  </a:lnTo>
                  <a:lnTo>
                    <a:pt x="3495886" y="1474075"/>
                  </a:lnTo>
                  <a:lnTo>
                    <a:pt x="3487707" y="1427839"/>
                  </a:lnTo>
                  <a:lnTo>
                    <a:pt x="3478332" y="1382026"/>
                  </a:lnTo>
                  <a:lnTo>
                    <a:pt x="3467778" y="1336654"/>
                  </a:lnTo>
                  <a:lnTo>
                    <a:pt x="3456063" y="1291739"/>
                  </a:lnTo>
                  <a:lnTo>
                    <a:pt x="3443202" y="1247299"/>
                  </a:lnTo>
                  <a:lnTo>
                    <a:pt x="3429213" y="1203350"/>
                  </a:lnTo>
                  <a:lnTo>
                    <a:pt x="3414112" y="1159908"/>
                  </a:lnTo>
                  <a:lnTo>
                    <a:pt x="3397916" y="1116992"/>
                  </a:lnTo>
                  <a:lnTo>
                    <a:pt x="3380642" y="1074616"/>
                  </a:lnTo>
                  <a:lnTo>
                    <a:pt x="3362307" y="1032798"/>
                  </a:lnTo>
                  <a:lnTo>
                    <a:pt x="3342927" y="991556"/>
                  </a:lnTo>
                  <a:lnTo>
                    <a:pt x="3322520" y="950905"/>
                  </a:lnTo>
                  <a:lnTo>
                    <a:pt x="3301101" y="910863"/>
                  </a:lnTo>
                  <a:lnTo>
                    <a:pt x="3278688" y="871445"/>
                  </a:lnTo>
                  <a:lnTo>
                    <a:pt x="3255298" y="832670"/>
                  </a:lnTo>
                  <a:lnTo>
                    <a:pt x="3230946" y="794553"/>
                  </a:lnTo>
                  <a:lnTo>
                    <a:pt x="3205651" y="757112"/>
                  </a:lnTo>
                  <a:lnTo>
                    <a:pt x="3179429" y="720364"/>
                  </a:lnTo>
                  <a:lnTo>
                    <a:pt x="3152297" y="684324"/>
                  </a:lnTo>
                  <a:lnTo>
                    <a:pt x="3124271" y="649010"/>
                  </a:lnTo>
                  <a:lnTo>
                    <a:pt x="3095368" y="614439"/>
                  </a:lnTo>
                  <a:lnTo>
                    <a:pt x="3065605" y="580628"/>
                  </a:lnTo>
                  <a:lnTo>
                    <a:pt x="3034998" y="547592"/>
                  </a:lnTo>
                  <a:lnTo>
                    <a:pt x="3003565" y="515350"/>
                  </a:lnTo>
                  <a:lnTo>
                    <a:pt x="2971323" y="483917"/>
                  </a:lnTo>
                  <a:lnTo>
                    <a:pt x="2938287" y="453310"/>
                  </a:lnTo>
                  <a:lnTo>
                    <a:pt x="2904476" y="423547"/>
                  </a:lnTo>
                  <a:lnTo>
                    <a:pt x="2869905" y="394644"/>
                  </a:lnTo>
                  <a:lnTo>
                    <a:pt x="2834591" y="366618"/>
                  </a:lnTo>
                  <a:lnTo>
                    <a:pt x="2798551" y="339486"/>
                  </a:lnTo>
                  <a:lnTo>
                    <a:pt x="2761803" y="313264"/>
                  </a:lnTo>
                  <a:lnTo>
                    <a:pt x="2724362" y="287969"/>
                  </a:lnTo>
                  <a:lnTo>
                    <a:pt x="2686245" y="263617"/>
                  </a:lnTo>
                  <a:lnTo>
                    <a:pt x="2647470" y="240227"/>
                  </a:lnTo>
                  <a:lnTo>
                    <a:pt x="2608052" y="217814"/>
                  </a:lnTo>
                  <a:lnTo>
                    <a:pt x="2568010" y="196395"/>
                  </a:lnTo>
                  <a:lnTo>
                    <a:pt x="2527359" y="175988"/>
                  </a:lnTo>
                  <a:lnTo>
                    <a:pt x="2486117" y="156608"/>
                  </a:lnTo>
                  <a:lnTo>
                    <a:pt x="2444299" y="138273"/>
                  </a:lnTo>
                  <a:lnTo>
                    <a:pt x="2401923" y="120999"/>
                  </a:lnTo>
                  <a:lnTo>
                    <a:pt x="2359007" y="104803"/>
                  </a:lnTo>
                  <a:lnTo>
                    <a:pt x="2315565" y="89702"/>
                  </a:lnTo>
                  <a:lnTo>
                    <a:pt x="2271616" y="75713"/>
                  </a:lnTo>
                  <a:lnTo>
                    <a:pt x="2227176" y="62852"/>
                  </a:lnTo>
                  <a:lnTo>
                    <a:pt x="2182261" y="51137"/>
                  </a:lnTo>
                  <a:lnTo>
                    <a:pt x="2136889" y="40583"/>
                  </a:lnTo>
                  <a:lnTo>
                    <a:pt x="2091076" y="31208"/>
                  </a:lnTo>
                  <a:lnTo>
                    <a:pt x="2044840" y="23029"/>
                  </a:lnTo>
                  <a:lnTo>
                    <a:pt x="1998196" y="16062"/>
                  </a:lnTo>
                  <a:lnTo>
                    <a:pt x="1951162" y="10324"/>
                  </a:lnTo>
                  <a:lnTo>
                    <a:pt x="1903754" y="5832"/>
                  </a:lnTo>
                  <a:lnTo>
                    <a:pt x="1855990" y="2603"/>
                  </a:lnTo>
                  <a:lnTo>
                    <a:pt x="1807885" y="653"/>
                  </a:lnTo>
                  <a:lnTo>
                    <a:pt x="1759457" y="0"/>
                  </a:lnTo>
                  <a:close/>
                </a:path>
              </a:pathLst>
            </a:custGeom>
            <a:solidFill>
              <a:srgbClr val="DBED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610100" y="2199131"/>
              <a:ext cx="2697480" cy="2673350"/>
            </a:xfrm>
            <a:custGeom>
              <a:avLst/>
              <a:gdLst/>
              <a:ahLst/>
              <a:cxnLst/>
              <a:rect l="l" t="t" r="r" b="b"/>
              <a:pathLst>
                <a:path w="2697479" h="2673350">
                  <a:moveTo>
                    <a:pt x="1348739" y="0"/>
                  </a:moveTo>
                  <a:lnTo>
                    <a:pt x="1300367" y="843"/>
                  </a:lnTo>
                  <a:lnTo>
                    <a:pt x="1252422" y="3356"/>
                  </a:lnTo>
                  <a:lnTo>
                    <a:pt x="1204934" y="7508"/>
                  </a:lnTo>
                  <a:lnTo>
                    <a:pt x="1157932" y="13273"/>
                  </a:lnTo>
                  <a:lnTo>
                    <a:pt x="1111443" y="20621"/>
                  </a:lnTo>
                  <a:lnTo>
                    <a:pt x="1065497" y="29525"/>
                  </a:lnTo>
                  <a:lnTo>
                    <a:pt x="1020122" y="39956"/>
                  </a:lnTo>
                  <a:lnTo>
                    <a:pt x="975346" y="51886"/>
                  </a:lnTo>
                  <a:lnTo>
                    <a:pt x="931198" y="65286"/>
                  </a:lnTo>
                  <a:lnTo>
                    <a:pt x="887707" y="80129"/>
                  </a:lnTo>
                  <a:lnTo>
                    <a:pt x="844900" y="96386"/>
                  </a:lnTo>
                  <a:lnTo>
                    <a:pt x="802808" y="114029"/>
                  </a:lnTo>
                  <a:lnTo>
                    <a:pt x="761457" y="133030"/>
                  </a:lnTo>
                  <a:lnTo>
                    <a:pt x="720878" y="153359"/>
                  </a:lnTo>
                  <a:lnTo>
                    <a:pt x="681097" y="174990"/>
                  </a:lnTo>
                  <a:lnTo>
                    <a:pt x="642144" y="197893"/>
                  </a:lnTo>
                  <a:lnTo>
                    <a:pt x="604048" y="222041"/>
                  </a:lnTo>
                  <a:lnTo>
                    <a:pt x="566836" y="247405"/>
                  </a:lnTo>
                  <a:lnTo>
                    <a:pt x="530538" y="273957"/>
                  </a:lnTo>
                  <a:lnTo>
                    <a:pt x="495181" y="301668"/>
                  </a:lnTo>
                  <a:lnTo>
                    <a:pt x="460795" y="330511"/>
                  </a:lnTo>
                  <a:lnTo>
                    <a:pt x="427408" y="360457"/>
                  </a:lnTo>
                  <a:lnTo>
                    <a:pt x="395049" y="391477"/>
                  </a:lnTo>
                  <a:lnTo>
                    <a:pt x="363745" y="423544"/>
                  </a:lnTo>
                  <a:lnTo>
                    <a:pt x="333526" y="456629"/>
                  </a:lnTo>
                  <a:lnTo>
                    <a:pt x="304421" y="490704"/>
                  </a:lnTo>
                  <a:lnTo>
                    <a:pt x="276456" y="525741"/>
                  </a:lnTo>
                  <a:lnTo>
                    <a:pt x="249662" y="561711"/>
                  </a:lnTo>
                  <a:lnTo>
                    <a:pt x="224067" y="598587"/>
                  </a:lnTo>
                  <a:lnTo>
                    <a:pt x="199699" y="636339"/>
                  </a:lnTo>
                  <a:lnTo>
                    <a:pt x="176587" y="674939"/>
                  </a:lnTo>
                  <a:lnTo>
                    <a:pt x="154759" y="714360"/>
                  </a:lnTo>
                  <a:lnTo>
                    <a:pt x="134244" y="754573"/>
                  </a:lnTo>
                  <a:lnTo>
                    <a:pt x="115070" y="795550"/>
                  </a:lnTo>
                  <a:lnTo>
                    <a:pt x="97266" y="837262"/>
                  </a:lnTo>
                  <a:lnTo>
                    <a:pt x="80861" y="879681"/>
                  </a:lnTo>
                  <a:lnTo>
                    <a:pt x="65882" y="922779"/>
                  </a:lnTo>
                  <a:lnTo>
                    <a:pt x="52359" y="966528"/>
                  </a:lnTo>
                  <a:lnTo>
                    <a:pt x="40321" y="1010899"/>
                  </a:lnTo>
                  <a:lnTo>
                    <a:pt x="29794" y="1055865"/>
                  </a:lnTo>
                  <a:lnTo>
                    <a:pt x="20809" y="1101396"/>
                  </a:lnTo>
                  <a:lnTo>
                    <a:pt x="13394" y="1147464"/>
                  </a:lnTo>
                  <a:lnTo>
                    <a:pt x="7577" y="1194042"/>
                  </a:lnTo>
                  <a:lnTo>
                    <a:pt x="3386" y="1241100"/>
                  </a:lnTo>
                  <a:lnTo>
                    <a:pt x="851" y="1288612"/>
                  </a:lnTo>
                  <a:lnTo>
                    <a:pt x="0" y="1336547"/>
                  </a:lnTo>
                  <a:lnTo>
                    <a:pt x="851" y="1384483"/>
                  </a:lnTo>
                  <a:lnTo>
                    <a:pt x="3386" y="1431995"/>
                  </a:lnTo>
                  <a:lnTo>
                    <a:pt x="7577" y="1479053"/>
                  </a:lnTo>
                  <a:lnTo>
                    <a:pt x="13394" y="1525631"/>
                  </a:lnTo>
                  <a:lnTo>
                    <a:pt x="20809" y="1571699"/>
                  </a:lnTo>
                  <a:lnTo>
                    <a:pt x="29794" y="1617230"/>
                  </a:lnTo>
                  <a:lnTo>
                    <a:pt x="40321" y="1662196"/>
                  </a:lnTo>
                  <a:lnTo>
                    <a:pt x="52359" y="1706567"/>
                  </a:lnTo>
                  <a:lnTo>
                    <a:pt x="65882" y="1750316"/>
                  </a:lnTo>
                  <a:lnTo>
                    <a:pt x="80861" y="1793414"/>
                  </a:lnTo>
                  <a:lnTo>
                    <a:pt x="97266" y="1835833"/>
                  </a:lnTo>
                  <a:lnTo>
                    <a:pt x="115070" y="1877545"/>
                  </a:lnTo>
                  <a:lnTo>
                    <a:pt x="134244" y="1918522"/>
                  </a:lnTo>
                  <a:lnTo>
                    <a:pt x="154759" y="1958735"/>
                  </a:lnTo>
                  <a:lnTo>
                    <a:pt x="176587" y="1998156"/>
                  </a:lnTo>
                  <a:lnTo>
                    <a:pt x="199699" y="2036756"/>
                  </a:lnTo>
                  <a:lnTo>
                    <a:pt x="224067" y="2074508"/>
                  </a:lnTo>
                  <a:lnTo>
                    <a:pt x="249662" y="2111384"/>
                  </a:lnTo>
                  <a:lnTo>
                    <a:pt x="276456" y="2147354"/>
                  </a:lnTo>
                  <a:lnTo>
                    <a:pt x="304421" y="2182391"/>
                  </a:lnTo>
                  <a:lnTo>
                    <a:pt x="333526" y="2216466"/>
                  </a:lnTo>
                  <a:lnTo>
                    <a:pt x="363745" y="2249551"/>
                  </a:lnTo>
                  <a:lnTo>
                    <a:pt x="395049" y="2281618"/>
                  </a:lnTo>
                  <a:lnTo>
                    <a:pt x="427408" y="2312638"/>
                  </a:lnTo>
                  <a:lnTo>
                    <a:pt x="460795" y="2342584"/>
                  </a:lnTo>
                  <a:lnTo>
                    <a:pt x="495181" y="2371427"/>
                  </a:lnTo>
                  <a:lnTo>
                    <a:pt x="530538" y="2399138"/>
                  </a:lnTo>
                  <a:lnTo>
                    <a:pt x="566836" y="2425690"/>
                  </a:lnTo>
                  <a:lnTo>
                    <a:pt x="604048" y="2451054"/>
                  </a:lnTo>
                  <a:lnTo>
                    <a:pt x="642144" y="2475202"/>
                  </a:lnTo>
                  <a:lnTo>
                    <a:pt x="681097" y="2498105"/>
                  </a:lnTo>
                  <a:lnTo>
                    <a:pt x="720878" y="2519736"/>
                  </a:lnTo>
                  <a:lnTo>
                    <a:pt x="761457" y="2540065"/>
                  </a:lnTo>
                  <a:lnTo>
                    <a:pt x="802808" y="2559066"/>
                  </a:lnTo>
                  <a:lnTo>
                    <a:pt x="844900" y="2576709"/>
                  </a:lnTo>
                  <a:lnTo>
                    <a:pt x="887707" y="2592966"/>
                  </a:lnTo>
                  <a:lnTo>
                    <a:pt x="931198" y="2607809"/>
                  </a:lnTo>
                  <a:lnTo>
                    <a:pt x="975346" y="2621209"/>
                  </a:lnTo>
                  <a:lnTo>
                    <a:pt x="1020122" y="2633139"/>
                  </a:lnTo>
                  <a:lnTo>
                    <a:pt x="1065497" y="2643570"/>
                  </a:lnTo>
                  <a:lnTo>
                    <a:pt x="1111443" y="2652474"/>
                  </a:lnTo>
                  <a:lnTo>
                    <a:pt x="1157932" y="2659822"/>
                  </a:lnTo>
                  <a:lnTo>
                    <a:pt x="1204934" y="2665587"/>
                  </a:lnTo>
                  <a:lnTo>
                    <a:pt x="1252422" y="2669739"/>
                  </a:lnTo>
                  <a:lnTo>
                    <a:pt x="1300367" y="2672252"/>
                  </a:lnTo>
                  <a:lnTo>
                    <a:pt x="1348739" y="2673095"/>
                  </a:lnTo>
                  <a:lnTo>
                    <a:pt x="1397112" y="2672252"/>
                  </a:lnTo>
                  <a:lnTo>
                    <a:pt x="1445057" y="2669739"/>
                  </a:lnTo>
                  <a:lnTo>
                    <a:pt x="1492545" y="2665587"/>
                  </a:lnTo>
                  <a:lnTo>
                    <a:pt x="1539547" y="2659822"/>
                  </a:lnTo>
                  <a:lnTo>
                    <a:pt x="1586036" y="2652474"/>
                  </a:lnTo>
                  <a:lnTo>
                    <a:pt x="1631982" y="2643570"/>
                  </a:lnTo>
                  <a:lnTo>
                    <a:pt x="1677357" y="2633139"/>
                  </a:lnTo>
                  <a:lnTo>
                    <a:pt x="1722133" y="2621209"/>
                  </a:lnTo>
                  <a:lnTo>
                    <a:pt x="1766281" y="2607809"/>
                  </a:lnTo>
                  <a:lnTo>
                    <a:pt x="1809772" y="2592966"/>
                  </a:lnTo>
                  <a:lnTo>
                    <a:pt x="1852579" y="2576709"/>
                  </a:lnTo>
                  <a:lnTo>
                    <a:pt x="1894671" y="2559066"/>
                  </a:lnTo>
                  <a:lnTo>
                    <a:pt x="1936022" y="2540065"/>
                  </a:lnTo>
                  <a:lnTo>
                    <a:pt x="1976601" y="2519736"/>
                  </a:lnTo>
                  <a:lnTo>
                    <a:pt x="2016382" y="2498105"/>
                  </a:lnTo>
                  <a:lnTo>
                    <a:pt x="2055335" y="2475202"/>
                  </a:lnTo>
                  <a:lnTo>
                    <a:pt x="2093431" y="2451054"/>
                  </a:lnTo>
                  <a:lnTo>
                    <a:pt x="2130643" y="2425690"/>
                  </a:lnTo>
                  <a:lnTo>
                    <a:pt x="2166941" y="2399138"/>
                  </a:lnTo>
                  <a:lnTo>
                    <a:pt x="2202298" y="2371427"/>
                  </a:lnTo>
                  <a:lnTo>
                    <a:pt x="2236684" y="2342584"/>
                  </a:lnTo>
                  <a:lnTo>
                    <a:pt x="2270071" y="2312638"/>
                  </a:lnTo>
                  <a:lnTo>
                    <a:pt x="2302430" y="2281618"/>
                  </a:lnTo>
                  <a:lnTo>
                    <a:pt x="2333734" y="2249551"/>
                  </a:lnTo>
                  <a:lnTo>
                    <a:pt x="2363953" y="2216466"/>
                  </a:lnTo>
                  <a:lnTo>
                    <a:pt x="2393058" y="2182391"/>
                  </a:lnTo>
                  <a:lnTo>
                    <a:pt x="2421023" y="2147354"/>
                  </a:lnTo>
                  <a:lnTo>
                    <a:pt x="2447817" y="2111384"/>
                  </a:lnTo>
                  <a:lnTo>
                    <a:pt x="2473412" y="2074508"/>
                  </a:lnTo>
                  <a:lnTo>
                    <a:pt x="2497780" y="2036756"/>
                  </a:lnTo>
                  <a:lnTo>
                    <a:pt x="2520892" y="1998156"/>
                  </a:lnTo>
                  <a:lnTo>
                    <a:pt x="2542720" y="1958735"/>
                  </a:lnTo>
                  <a:lnTo>
                    <a:pt x="2563235" y="1918522"/>
                  </a:lnTo>
                  <a:lnTo>
                    <a:pt x="2582409" y="1877545"/>
                  </a:lnTo>
                  <a:lnTo>
                    <a:pt x="2600213" y="1835833"/>
                  </a:lnTo>
                  <a:lnTo>
                    <a:pt x="2616618" y="1793414"/>
                  </a:lnTo>
                  <a:lnTo>
                    <a:pt x="2631597" y="1750316"/>
                  </a:lnTo>
                  <a:lnTo>
                    <a:pt x="2645120" y="1706567"/>
                  </a:lnTo>
                  <a:lnTo>
                    <a:pt x="2657158" y="1662196"/>
                  </a:lnTo>
                  <a:lnTo>
                    <a:pt x="2667685" y="1617230"/>
                  </a:lnTo>
                  <a:lnTo>
                    <a:pt x="2676670" y="1571699"/>
                  </a:lnTo>
                  <a:lnTo>
                    <a:pt x="2684085" y="1525631"/>
                  </a:lnTo>
                  <a:lnTo>
                    <a:pt x="2689902" y="1479053"/>
                  </a:lnTo>
                  <a:lnTo>
                    <a:pt x="2694093" y="1431995"/>
                  </a:lnTo>
                  <a:lnTo>
                    <a:pt x="2696628" y="1384483"/>
                  </a:lnTo>
                  <a:lnTo>
                    <a:pt x="2697479" y="1336547"/>
                  </a:lnTo>
                  <a:lnTo>
                    <a:pt x="2696628" y="1288612"/>
                  </a:lnTo>
                  <a:lnTo>
                    <a:pt x="2694093" y="1241100"/>
                  </a:lnTo>
                  <a:lnTo>
                    <a:pt x="2689902" y="1194042"/>
                  </a:lnTo>
                  <a:lnTo>
                    <a:pt x="2684085" y="1147464"/>
                  </a:lnTo>
                  <a:lnTo>
                    <a:pt x="2676670" y="1101396"/>
                  </a:lnTo>
                  <a:lnTo>
                    <a:pt x="2667685" y="1055865"/>
                  </a:lnTo>
                  <a:lnTo>
                    <a:pt x="2657158" y="1010899"/>
                  </a:lnTo>
                  <a:lnTo>
                    <a:pt x="2645120" y="966528"/>
                  </a:lnTo>
                  <a:lnTo>
                    <a:pt x="2631597" y="922779"/>
                  </a:lnTo>
                  <a:lnTo>
                    <a:pt x="2616618" y="879681"/>
                  </a:lnTo>
                  <a:lnTo>
                    <a:pt x="2600213" y="837262"/>
                  </a:lnTo>
                  <a:lnTo>
                    <a:pt x="2582409" y="795550"/>
                  </a:lnTo>
                  <a:lnTo>
                    <a:pt x="2563235" y="754573"/>
                  </a:lnTo>
                  <a:lnTo>
                    <a:pt x="2542720" y="714360"/>
                  </a:lnTo>
                  <a:lnTo>
                    <a:pt x="2520892" y="674939"/>
                  </a:lnTo>
                  <a:lnTo>
                    <a:pt x="2497780" y="636339"/>
                  </a:lnTo>
                  <a:lnTo>
                    <a:pt x="2473412" y="598587"/>
                  </a:lnTo>
                  <a:lnTo>
                    <a:pt x="2447817" y="561711"/>
                  </a:lnTo>
                  <a:lnTo>
                    <a:pt x="2421023" y="525741"/>
                  </a:lnTo>
                  <a:lnTo>
                    <a:pt x="2393058" y="490704"/>
                  </a:lnTo>
                  <a:lnTo>
                    <a:pt x="2363953" y="456629"/>
                  </a:lnTo>
                  <a:lnTo>
                    <a:pt x="2333734" y="423544"/>
                  </a:lnTo>
                  <a:lnTo>
                    <a:pt x="2302430" y="391477"/>
                  </a:lnTo>
                  <a:lnTo>
                    <a:pt x="2270071" y="360457"/>
                  </a:lnTo>
                  <a:lnTo>
                    <a:pt x="2236684" y="330511"/>
                  </a:lnTo>
                  <a:lnTo>
                    <a:pt x="2202298" y="301668"/>
                  </a:lnTo>
                  <a:lnTo>
                    <a:pt x="2166941" y="273957"/>
                  </a:lnTo>
                  <a:lnTo>
                    <a:pt x="2130643" y="247405"/>
                  </a:lnTo>
                  <a:lnTo>
                    <a:pt x="2093431" y="222041"/>
                  </a:lnTo>
                  <a:lnTo>
                    <a:pt x="2055335" y="197893"/>
                  </a:lnTo>
                  <a:lnTo>
                    <a:pt x="2016382" y="174990"/>
                  </a:lnTo>
                  <a:lnTo>
                    <a:pt x="1976601" y="153359"/>
                  </a:lnTo>
                  <a:lnTo>
                    <a:pt x="1936022" y="133030"/>
                  </a:lnTo>
                  <a:lnTo>
                    <a:pt x="1894671" y="114029"/>
                  </a:lnTo>
                  <a:lnTo>
                    <a:pt x="1852579" y="96386"/>
                  </a:lnTo>
                  <a:lnTo>
                    <a:pt x="1809772" y="80129"/>
                  </a:lnTo>
                  <a:lnTo>
                    <a:pt x="1766281" y="65286"/>
                  </a:lnTo>
                  <a:lnTo>
                    <a:pt x="1722133" y="51886"/>
                  </a:lnTo>
                  <a:lnTo>
                    <a:pt x="1677357" y="39956"/>
                  </a:lnTo>
                  <a:lnTo>
                    <a:pt x="1631982" y="29525"/>
                  </a:lnTo>
                  <a:lnTo>
                    <a:pt x="1586036" y="20621"/>
                  </a:lnTo>
                  <a:lnTo>
                    <a:pt x="1539547" y="13273"/>
                  </a:lnTo>
                  <a:lnTo>
                    <a:pt x="1492545" y="7508"/>
                  </a:lnTo>
                  <a:lnTo>
                    <a:pt x="1445057" y="3356"/>
                  </a:lnTo>
                  <a:lnTo>
                    <a:pt x="1397112" y="843"/>
                  </a:lnTo>
                  <a:lnTo>
                    <a:pt x="1348739" y="0"/>
                  </a:lnTo>
                  <a:close/>
                </a:path>
              </a:pathLst>
            </a:custGeom>
            <a:solidFill>
              <a:srgbClr val="E6B8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42432" y="1382255"/>
              <a:ext cx="451878" cy="88012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06184" y="1993391"/>
              <a:ext cx="857262" cy="8572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58811" y="3337547"/>
              <a:ext cx="880122" cy="45187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48855" y="4190987"/>
              <a:ext cx="909078" cy="78563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36336" y="4806695"/>
              <a:ext cx="450367" cy="88012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54424" y="4130039"/>
              <a:ext cx="878598" cy="82372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79520" y="3244570"/>
              <a:ext cx="880122" cy="45036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41876" y="1912619"/>
              <a:ext cx="877074" cy="837438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8404606" y="1665478"/>
            <a:ext cx="1450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BEBEBE"/>
                </a:solidFill>
                <a:latin typeface="Arial"/>
                <a:cs typeface="Arial"/>
              </a:rPr>
              <a:t>Functionality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031985" y="3227959"/>
            <a:ext cx="1804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BEBEBE"/>
                </a:solidFill>
                <a:latin typeface="Arial"/>
                <a:cs typeface="Arial"/>
              </a:rPr>
              <a:t>Tech</a:t>
            </a:r>
            <a:r>
              <a:rPr sz="1800" b="1" spc="-30" dirty="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BEBEBE"/>
                </a:solidFill>
                <a:latin typeface="Arial"/>
                <a:cs typeface="Arial"/>
              </a:rPr>
              <a:t>Integration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200770" y="4676013"/>
            <a:ext cx="3055620" cy="868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59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BEBEBE"/>
                </a:solidFill>
                <a:latin typeface="Arial"/>
                <a:cs typeface="Arial"/>
              </a:rPr>
              <a:t>Alert</a:t>
            </a:r>
            <a:r>
              <a:rPr sz="1800" b="1" spc="-45" dirty="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BEBEBE"/>
                </a:solidFill>
                <a:latin typeface="Arial"/>
                <a:cs typeface="Arial"/>
              </a:rPr>
              <a:t>System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1400" dirty="0">
                <a:latin typeface="Arial"/>
                <a:cs typeface="Arial"/>
              </a:rPr>
              <a:t>Dedicated</a:t>
            </a:r>
            <a:r>
              <a:rPr sz="1400" spc="3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Alert</a:t>
            </a:r>
            <a:r>
              <a:rPr sz="1400" spc="30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System</a:t>
            </a:r>
            <a:r>
              <a:rPr sz="1400" spc="30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31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notifying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35" dirty="0">
                <a:latin typeface="Arial"/>
                <a:cs typeface="Arial"/>
              </a:rPr>
              <a:t>users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about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spc="-55" dirty="0">
                <a:latin typeface="Arial"/>
                <a:cs typeface="Arial"/>
              </a:rPr>
              <a:t>issues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or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maintenance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00473" y="5693765"/>
            <a:ext cx="3844925" cy="913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3952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BEBEBE"/>
                </a:solidFill>
                <a:latin typeface="Arial"/>
                <a:cs typeface="Arial"/>
              </a:rPr>
              <a:t>Versatility</a:t>
            </a:r>
            <a:endParaRPr sz="1800">
              <a:latin typeface="Arial"/>
              <a:cs typeface="Arial"/>
            </a:endParaRPr>
          </a:p>
          <a:p>
            <a:pPr marL="60960">
              <a:lnSpc>
                <a:spcPct val="100000"/>
              </a:lnSpc>
              <a:spcBef>
                <a:spcPts val="1465"/>
              </a:spcBef>
            </a:pPr>
            <a:r>
              <a:rPr sz="1400" spc="-10" dirty="0">
                <a:latin typeface="Arial"/>
                <a:cs typeface="Arial"/>
              </a:rPr>
              <a:t>The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design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our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system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makes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spc="50" dirty="0">
                <a:latin typeface="Arial"/>
                <a:cs typeface="Arial"/>
              </a:rPr>
              <a:t>it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versatile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and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suitable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8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various</a:t>
            </a:r>
            <a:r>
              <a:rPr sz="1400" spc="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non-potable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uses.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95452" y="4534522"/>
            <a:ext cx="3697604" cy="765810"/>
          </a:xfrm>
          <a:prstGeom prst="rect">
            <a:avLst/>
          </a:prstGeom>
        </p:spPr>
        <p:txBody>
          <a:bodyPr vert="horz" wrap="square" lIns="0" tIns="154305" rIns="0" bIns="0" rtlCol="0">
            <a:spAutoFit/>
          </a:bodyPr>
          <a:lstStyle/>
          <a:p>
            <a:pPr marL="2582545">
              <a:lnSpc>
                <a:spcPct val="100000"/>
              </a:lnSpc>
              <a:spcBef>
                <a:spcPts val="1215"/>
              </a:spcBef>
            </a:pPr>
            <a:r>
              <a:rPr sz="1800" b="1" spc="-10" dirty="0">
                <a:solidFill>
                  <a:srgbClr val="BEBEBE"/>
                </a:solidFill>
                <a:latin typeface="Arial"/>
                <a:cs typeface="Arial"/>
              </a:rPr>
              <a:t>Impact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1400" dirty="0">
                <a:latin typeface="Arial"/>
                <a:cs typeface="Arial"/>
              </a:rPr>
              <a:t>Significant</a:t>
            </a:r>
            <a:r>
              <a:rPr sz="1400" spc="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impact</a:t>
            </a:r>
            <a:r>
              <a:rPr sz="1400" spc="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on</a:t>
            </a:r>
            <a:r>
              <a:rPr sz="1400" spc="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reducing</a:t>
            </a:r>
            <a:r>
              <a:rPr sz="1400" spc="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water</a:t>
            </a:r>
            <a:r>
              <a:rPr sz="1400" spc="10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footprint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8221" y="3080281"/>
            <a:ext cx="3469640" cy="120332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1605915">
              <a:lnSpc>
                <a:spcPct val="100000"/>
              </a:lnSpc>
              <a:spcBef>
                <a:spcPts val="1260"/>
              </a:spcBef>
            </a:pPr>
            <a:r>
              <a:rPr sz="1800" b="1" spc="-10" dirty="0">
                <a:solidFill>
                  <a:srgbClr val="BEBEBE"/>
                </a:solidFill>
                <a:latin typeface="Arial"/>
                <a:cs typeface="Arial"/>
              </a:rPr>
              <a:t>Accessibility</a:t>
            </a:r>
            <a:endParaRPr sz="18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910"/>
              </a:spcBef>
            </a:pPr>
            <a:r>
              <a:rPr sz="1400" dirty="0">
                <a:latin typeface="Arial"/>
                <a:cs typeface="Arial"/>
              </a:rPr>
              <a:t>Our</a:t>
            </a:r>
            <a:r>
              <a:rPr sz="1400" spc="3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system</a:t>
            </a:r>
            <a:r>
              <a:rPr sz="1400" spc="3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3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designed</a:t>
            </a:r>
            <a:r>
              <a:rPr sz="1400" spc="360" dirty="0">
                <a:latin typeface="Arial"/>
                <a:cs typeface="Arial"/>
              </a:rPr>
              <a:t> </a:t>
            </a:r>
            <a:r>
              <a:rPr sz="1400" spc="60" dirty="0">
                <a:latin typeface="Arial"/>
                <a:cs typeface="Arial"/>
              </a:rPr>
              <a:t>to</a:t>
            </a:r>
            <a:r>
              <a:rPr sz="1400" spc="3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</a:t>
            </a:r>
            <a:r>
              <a:rPr sz="1400" spc="360" dirty="0">
                <a:latin typeface="Arial"/>
                <a:cs typeface="Arial"/>
              </a:rPr>
              <a:t> </a:t>
            </a:r>
            <a:r>
              <a:rPr sz="1400" spc="-30" dirty="0">
                <a:latin typeface="Arial"/>
                <a:cs typeface="Arial"/>
              </a:rPr>
              <a:t>accessible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114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easy</a:t>
            </a:r>
            <a:r>
              <a:rPr sz="1400" spc="114" dirty="0">
                <a:latin typeface="Arial"/>
                <a:cs typeface="Arial"/>
              </a:rPr>
              <a:t> </a:t>
            </a:r>
            <a:r>
              <a:rPr sz="1400" spc="60" dirty="0">
                <a:latin typeface="Arial"/>
                <a:cs typeface="Arial"/>
              </a:rPr>
              <a:t>to</a:t>
            </a:r>
            <a:r>
              <a:rPr sz="1400" spc="1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install,</a:t>
            </a:r>
            <a:r>
              <a:rPr sz="1400" spc="1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making</a:t>
            </a:r>
            <a:r>
              <a:rPr sz="1400" spc="114" dirty="0">
                <a:latin typeface="Arial"/>
                <a:cs typeface="Arial"/>
              </a:rPr>
              <a:t> </a:t>
            </a:r>
            <a:r>
              <a:rPr sz="1400" spc="50" dirty="0">
                <a:latin typeface="Arial"/>
                <a:cs typeface="Arial"/>
              </a:rPr>
              <a:t>it</a:t>
            </a:r>
            <a:r>
              <a:rPr sz="1400" spc="1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suitable</a:t>
            </a:r>
            <a:r>
              <a:rPr sz="1400" spc="1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110" dirty="0">
                <a:latin typeface="Arial"/>
                <a:cs typeface="Arial"/>
              </a:rPr>
              <a:t> </a:t>
            </a:r>
            <a:r>
              <a:rPr sz="1400" spc="-50" dirty="0">
                <a:latin typeface="Arial"/>
                <a:cs typeface="Arial"/>
              </a:rPr>
              <a:t>a </a:t>
            </a:r>
            <a:r>
              <a:rPr sz="1400" dirty="0">
                <a:latin typeface="Arial"/>
                <a:cs typeface="Arial"/>
              </a:rPr>
              <a:t>wide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range of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spc="-40" dirty="0">
                <a:latin typeface="Arial"/>
                <a:cs typeface="Arial"/>
              </a:rPr>
              <a:t>users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 </a:t>
            </a:r>
            <a:r>
              <a:rPr sz="1400" spc="-10" dirty="0">
                <a:latin typeface="Arial"/>
                <a:cs typeface="Arial"/>
              </a:rPr>
              <a:t>settings.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466715" y="996441"/>
            <a:ext cx="1050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BEBEBE"/>
                </a:solidFill>
                <a:latin typeface="Arial"/>
                <a:cs typeface="Arial"/>
              </a:rPr>
              <a:t>Objective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351901" y="2034286"/>
            <a:ext cx="316039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This</a:t>
            </a:r>
            <a:r>
              <a:rPr sz="1400" spc="270" dirty="0">
                <a:latin typeface="Arial"/>
                <a:cs typeface="Arial"/>
              </a:rPr>
              <a:t>   </a:t>
            </a:r>
            <a:r>
              <a:rPr sz="1400" dirty="0">
                <a:latin typeface="Arial"/>
                <a:cs typeface="Arial"/>
              </a:rPr>
              <a:t>multistage</a:t>
            </a:r>
            <a:r>
              <a:rPr sz="1400" spc="270" dirty="0">
                <a:latin typeface="Arial"/>
                <a:cs typeface="Arial"/>
              </a:rPr>
              <a:t>   </a:t>
            </a:r>
            <a:r>
              <a:rPr sz="1400" dirty="0">
                <a:latin typeface="Arial"/>
                <a:cs typeface="Arial"/>
              </a:rPr>
              <a:t>filtration</a:t>
            </a:r>
            <a:r>
              <a:rPr sz="1400" spc="270" dirty="0">
                <a:latin typeface="Arial"/>
                <a:cs typeface="Arial"/>
              </a:rPr>
              <a:t>   </a:t>
            </a:r>
            <a:r>
              <a:rPr sz="1400" spc="-10" dirty="0">
                <a:latin typeface="Arial"/>
                <a:cs typeface="Arial"/>
              </a:rPr>
              <a:t>process </a:t>
            </a:r>
            <a:r>
              <a:rPr sz="1400" dirty="0">
                <a:latin typeface="Arial"/>
                <a:cs typeface="Arial"/>
              </a:rPr>
              <a:t>ensures</a:t>
            </a:r>
            <a:r>
              <a:rPr sz="1400" spc="300" dirty="0">
                <a:latin typeface="Arial"/>
                <a:cs typeface="Arial"/>
              </a:rPr>
              <a:t>   </a:t>
            </a:r>
            <a:r>
              <a:rPr sz="1400" dirty="0">
                <a:latin typeface="Arial"/>
                <a:cs typeface="Arial"/>
              </a:rPr>
              <a:t>that</a:t>
            </a:r>
            <a:r>
              <a:rPr sz="1400" spc="300" dirty="0">
                <a:latin typeface="Arial"/>
                <a:cs typeface="Arial"/>
              </a:rPr>
              <a:t>  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300" dirty="0">
                <a:latin typeface="Arial"/>
                <a:cs typeface="Arial"/>
              </a:rPr>
              <a:t>   </a:t>
            </a:r>
            <a:r>
              <a:rPr sz="1400" dirty="0">
                <a:latin typeface="Arial"/>
                <a:cs typeface="Arial"/>
              </a:rPr>
              <a:t>greywater</a:t>
            </a:r>
            <a:r>
              <a:rPr sz="1400" spc="300" dirty="0">
                <a:latin typeface="Arial"/>
                <a:cs typeface="Arial"/>
              </a:rPr>
              <a:t>   </a:t>
            </a:r>
            <a:r>
              <a:rPr sz="1400" spc="-25" dirty="0">
                <a:latin typeface="Arial"/>
                <a:cs typeface="Arial"/>
              </a:rPr>
              <a:t>is </a:t>
            </a:r>
            <a:r>
              <a:rPr sz="1400" spc="-10" dirty="0">
                <a:latin typeface="Arial"/>
                <a:cs typeface="Arial"/>
              </a:rPr>
              <a:t>thoroughly.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721979" y="3606165"/>
            <a:ext cx="3113405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smart</a:t>
            </a:r>
            <a:r>
              <a:rPr sz="1400" spc="385" dirty="0">
                <a:latin typeface="Arial"/>
                <a:cs typeface="Arial"/>
              </a:rPr>
              <a:t>  </a:t>
            </a:r>
            <a:r>
              <a:rPr sz="1400" dirty="0">
                <a:latin typeface="Arial"/>
                <a:cs typeface="Arial"/>
              </a:rPr>
              <a:t>monitoring</a:t>
            </a:r>
            <a:r>
              <a:rPr sz="1400" spc="385" dirty="0">
                <a:latin typeface="Arial"/>
                <a:cs typeface="Arial"/>
              </a:rPr>
              <a:t>  </a:t>
            </a:r>
            <a:r>
              <a:rPr sz="1400" dirty="0">
                <a:latin typeface="Arial"/>
                <a:cs typeface="Arial"/>
              </a:rPr>
              <a:t>system</a:t>
            </a:r>
            <a:r>
              <a:rPr sz="1400" spc="395" dirty="0">
                <a:latin typeface="Arial"/>
                <a:cs typeface="Arial"/>
              </a:rPr>
              <a:t>  </a:t>
            </a:r>
            <a:r>
              <a:rPr sz="1400" spc="-20" dirty="0">
                <a:latin typeface="Arial"/>
                <a:cs typeface="Arial"/>
              </a:rPr>
              <a:t>(WQQM </a:t>
            </a:r>
            <a:r>
              <a:rPr sz="1400" spc="-10" dirty="0">
                <a:latin typeface="Arial"/>
                <a:cs typeface="Arial"/>
              </a:rPr>
              <a:t>system),</a:t>
            </a:r>
            <a:r>
              <a:rPr sz="1400" spc="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which</a:t>
            </a:r>
            <a:r>
              <a:rPr sz="1400" spc="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provides</a:t>
            </a:r>
            <a:r>
              <a:rPr sz="1400" spc="1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real-time</a:t>
            </a:r>
            <a:r>
              <a:rPr sz="1400" spc="10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data </a:t>
            </a:r>
            <a:r>
              <a:rPr sz="1400" dirty="0">
                <a:latin typeface="Arial"/>
                <a:cs typeface="Arial"/>
              </a:rPr>
              <a:t>on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water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quality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parameters.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5452" y="5273751"/>
            <a:ext cx="36982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18185" algn="l"/>
                <a:tab pos="1962150" algn="l"/>
                <a:tab pos="3248025" algn="l"/>
              </a:tabLst>
            </a:pPr>
            <a:r>
              <a:rPr sz="1400" spc="-25" dirty="0">
                <a:latin typeface="Arial"/>
                <a:cs typeface="Arial"/>
              </a:rPr>
              <a:t>and</a:t>
            </a:r>
            <a:r>
              <a:rPr sz="1400" dirty="0">
                <a:latin typeface="Arial"/>
                <a:cs typeface="Arial"/>
              </a:rPr>
              <a:t>	</a:t>
            </a:r>
            <a:r>
              <a:rPr sz="1400" spc="-10" dirty="0">
                <a:latin typeface="Arial"/>
                <a:cs typeface="Arial"/>
              </a:rPr>
              <a:t>promoting</a:t>
            </a:r>
            <a:r>
              <a:rPr sz="1400" dirty="0">
                <a:latin typeface="Arial"/>
                <a:cs typeface="Arial"/>
              </a:rPr>
              <a:t>	</a:t>
            </a:r>
            <a:r>
              <a:rPr sz="1400" spc="-10" dirty="0">
                <a:latin typeface="Arial"/>
                <a:cs typeface="Arial"/>
              </a:rPr>
              <a:t>sustainable</a:t>
            </a:r>
            <a:r>
              <a:rPr sz="1400" dirty="0">
                <a:latin typeface="Arial"/>
                <a:cs typeface="Arial"/>
              </a:rPr>
              <a:t>	</a:t>
            </a:r>
            <a:r>
              <a:rPr sz="1400" spc="-10" dirty="0">
                <a:latin typeface="Arial"/>
                <a:cs typeface="Arial"/>
              </a:rPr>
              <a:t>water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95452" y="5487720"/>
            <a:ext cx="18510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management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practices.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20167" y="1529849"/>
            <a:ext cx="3850640" cy="1182370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2346960">
              <a:lnSpc>
                <a:spcPct val="100000"/>
              </a:lnSpc>
              <a:spcBef>
                <a:spcPts val="1165"/>
              </a:spcBef>
            </a:pPr>
            <a:r>
              <a:rPr sz="1800" b="1" spc="-10" dirty="0">
                <a:solidFill>
                  <a:srgbClr val="BEBEBE"/>
                </a:solidFill>
                <a:latin typeface="Arial"/>
                <a:cs typeface="Arial"/>
              </a:rPr>
              <a:t>Scalability</a:t>
            </a:r>
            <a:endParaRPr sz="18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840"/>
              </a:spcBef>
            </a:pPr>
            <a:r>
              <a:rPr sz="1400" dirty="0">
                <a:latin typeface="Arial"/>
                <a:cs typeface="Arial"/>
              </a:rPr>
              <a:t>Its</a:t>
            </a:r>
            <a:r>
              <a:rPr sz="1400" spc="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modular</a:t>
            </a:r>
            <a:r>
              <a:rPr sz="1400" spc="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design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allows</a:t>
            </a:r>
            <a:r>
              <a:rPr sz="1400" spc="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7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easy</a:t>
            </a:r>
            <a:r>
              <a:rPr sz="1400" spc="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expansion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or </a:t>
            </a:r>
            <a:r>
              <a:rPr sz="1400" dirty="0">
                <a:latin typeface="Arial"/>
                <a:cs typeface="Arial"/>
              </a:rPr>
              <a:t>customization</a:t>
            </a:r>
            <a:r>
              <a:rPr sz="1400" spc="130" dirty="0">
                <a:latin typeface="Arial"/>
                <a:cs typeface="Arial"/>
              </a:rPr>
              <a:t>  </a:t>
            </a:r>
            <a:r>
              <a:rPr sz="1400" spc="60" dirty="0">
                <a:latin typeface="Arial"/>
                <a:cs typeface="Arial"/>
              </a:rPr>
              <a:t>to</a:t>
            </a:r>
            <a:r>
              <a:rPr sz="1400" spc="135" dirty="0">
                <a:latin typeface="Arial"/>
                <a:cs typeface="Arial"/>
              </a:rPr>
              <a:t>  </a:t>
            </a:r>
            <a:r>
              <a:rPr sz="1400" dirty="0">
                <a:latin typeface="Arial"/>
                <a:cs typeface="Arial"/>
              </a:rPr>
              <a:t>meet</a:t>
            </a:r>
            <a:r>
              <a:rPr sz="1400" spc="130" dirty="0">
                <a:latin typeface="Arial"/>
                <a:cs typeface="Arial"/>
              </a:rPr>
              <a:t>  </a:t>
            </a:r>
            <a:r>
              <a:rPr sz="1400" dirty="0">
                <a:latin typeface="Arial"/>
                <a:cs typeface="Arial"/>
              </a:rPr>
              <a:t>different</a:t>
            </a:r>
            <a:r>
              <a:rPr sz="1400" spc="135" dirty="0">
                <a:latin typeface="Arial"/>
                <a:cs typeface="Arial"/>
              </a:rPr>
              <a:t>  </a:t>
            </a:r>
            <a:r>
              <a:rPr sz="1400" dirty="0">
                <a:latin typeface="Arial"/>
                <a:cs typeface="Arial"/>
              </a:rPr>
              <a:t>water</a:t>
            </a:r>
            <a:r>
              <a:rPr sz="1400" spc="135" dirty="0">
                <a:latin typeface="Arial"/>
                <a:cs typeface="Arial"/>
              </a:rPr>
              <a:t>  </a:t>
            </a:r>
            <a:r>
              <a:rPr sz="1400" spc="-10" dirty="0">
                <a:latin typeface="Arial"/>
                <a:cs typeface="Arial"/>
              </a:rPr>
              <a:t>reuse needs.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425188" y="345694"/>
            <a:ext cx="323723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To</a:t>
            </a:r>
            <a:r>
              <a:rPr sz="1400" spc="2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treat</a:t>
            </a:r>
            <a:r>
              <a:rPr sz="1400" spc="30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greywater</a:t>
            </a:r>
            <a:r>
              <a:rPr sz="1400" spc="2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effectively</a:t>
            </a:r>
            <a:r>
              <a:rPr sz="1400" spc="2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29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reuse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10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various</a:t>
            </a:r>
            <a:r>
              <a:rPr sz="1400" spc="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non-potable</a:t>
            </a:r>
            <a:r>
              <a:rPr sz="1400" spc="8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applications.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9142" rIns="0" bIns="0" rtlCol="0">
            <a:spAutoFit/>
          </a:bodyPr>
          <a:lstStyle/>
          <a:p>
            <a:pPr marL="119507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The</a:t>
            </a:r>
            <a:r>
              <a:rPr spc="-155" dirty="0"/>
              <a:t> </a:t>
            </a:r>
            <a:r>
              <a:rPr spc="-10" dirty="0"/>
              <a:t>Problem</a:t>
            </a:r>
          </a:p>
        </p:txBody>
      </p:sp>
      <p:sp>
        <p:nvSpPr>
          <p:cNvPr id="3" name="object 3"/>
          <p:cNvSpPr/>
          <p:nvPr/>
        </p:nvSpPr>
        <p:spPr>
          <a:xfrm>
            <a:off x="8110728" y="3075432"/>
            <a:ext cx="128270" cy="640080"/>
          </a:xfrm>
          <a:custGeom>
            <a:avLst/>
            <a:gdLst/>
            <a:ahLst/>
            <a:cxnLst/>
            <a:rect l="l" t="t" r="r" b="b"/>
            <a:pathLst>
              <a:path w="128270" h="640079">
                <a:moveTo>
                  <a:pt x="128016" y="0"/>
                </a:moveTo>
                <a:lnTo>
                  <a:pt x="0" y="0"/>
                </a:lnTo>
                <a:lnTo>
                  <a:pt x="0" y="640079"/>
                </a:lnTo>
                <a:lnTo>
                  <a:pt x="128016" y="640079"/>
                </a:lnTo>
                <a:lnTo>
                  <a:pt x="128016" y="0"/>
                </a:lnTo>
                <a:close/>
              </a:path>
            </a:pathLst>
          </a:custGeom>
          <a:solidFill>
            <a:srgbClr val="1E2F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18203" y="3075432"/>
            <a:ext cx="127000" cy="640080"/>
          </a:xfrm>
          <a:custGeom>
            <a:avLst/>
            <a:gdLst/>
            <a:ahLst/>
            <a:cxnLst/>
            <a:rect l="l" t="t" r="r" b="b"/>
            <a:pathLst>
              <a:path w="127000" h="640079">
                <a:moveTo>
                  <a:pt x="126491" y="0"/>
                </a:moveTo>
                <a:lnTo>
                  <a:pt x="0" y="0"/>
                </a:lnTo>
                <a:lnTo>
                  <a:pt x="0" y="640079"/>
                </a:lnTo>
                <a:lnTo>
                  <a:pt x="126491" y="640079"/>
                </a:lnTo>
                <a:lnTo>
                  <a:pt x="126491" y="0"/>
                </a:lnTo>
                <a:close/>
              </a:path>
            </a:pathLst>
          </a:custGeom>
          <a:solidFill>
            <a:srgbClr val="1E2F4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0861547" y="6076188"/>
            <a:ext cx="1330960" cy="782320"/>
            <a:chOff x="10861547" y="6076188"/>
            <a:chExt cx="1330960" cy="782320"/>
          </a:xfrm>
        </p:grpSpPr>
        <p:sp>
          <p:nvSpPr>
            <p:cNvPr id="6" name="object 6"/>
            <p:cNvSpPr/>
            <p:nvPr/>
          </p:nvSpPr>
          <p:spPr>
            <a:xfrm>
              <a:off x="11277599" y="6380987"/>
              <a:ext cx="914400" cy="477520"/>
            </a:xfrm>
            <a:custGeom>
              <a:avLst/>
              <a:gdLst/>
              <a:ahLst/>
              <a:cxnLst/>
              <a:rect l="l" t="t" r="r" b="b"/>
              <a:pathLst>
                <a:path w="914400" h="477520">
                  <a:moveTo>
                    <a:pt x="914400" y="0"/>
                  </a:moveTo>
                  <a:lnTo>
                    <a:pt x="0" y="0"/>
                  </a:lnTo>
                  <a:lnTo>
                    <a:pt x="0" y="477011"/>
                  </a:lnTo>
                  <a:lnTo>
                    <a:pt x="914400" y="477011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0252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861547" y="6076188"/>
              <a:ext cx="416559" cy="304800"/>
            </a:xfrm>
            <a:custGeom>
              <a:avLst/>
              <a:gdLst/>
              <a:ahLst/>
              <a:cxnLst/>
              <a:rect l="l" t="t" r="r" b="b"/>
              <a:pathLst>
                <a:path w="416559" h="304800">
                  <a:moveTo>
                    <a:pt x="416051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416051" y="304800"/>
                  </a:lnTo>
                  <a:lnTo>
                    <a:pt x="416051" y="0"/>
                  </a:lnTo>
                  <a:close/>
                </a:path>
              </a:pathLst>
            </a:custGeom>
            <a:solidFill>
              <a:srgbClr val="025E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0" y="0"/>
            <a:ext cx="1330960" cy="782320"/>
            <a:chOff x="0" y="0"/>
            <a:chExt cx="1330960" cy="782320"/>
          </a:xfrm>
        </p:grpSpPr>
        <p:sp>
          <p:nvSpPr>
            <p:cNvPr id="9" name="object 9"/>
            <p:cNvSpPr/>
            <p:nvPr/>
          </p:nvSpPr>
          <p:spPr>
            <a:xfrm>
              <a:off x="416051" y="304800"/>
              <a:ext cx="914400" cy="477520"/>
            </a:xfrm>
            <a:custGeom>
              <a:avLst/>
              <a:gdLst/>
              <a:ahLst/>
              <a:cxnLst/>
              <a:rect l="l" t="t" r="r" b="b"/>
              <a:pathLst>
                <a:path w="914400" h="477520">
                  <a:moveTo>
                    <a:pt x="914400" y="0"/>
                  </a:moveTo>
                  <a:lnTo>
                    <a:pt x="0" y="0"/>
                  </a:lnTo>
                  <a:lnTo>
                    <a:pt x="0" y="477012"/>
                  </a:lnTo>
                  <a:lnTo>
                    <a:pt x="914400" y="477012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0252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416559" cy="304800"/>
            </a:xfrm>
            <a:custGeom>
              <a:avLst/>
              <a:gdLst/>
              <a:ahLst/>
              <a:cxnLst/>
              <a:rect l="l" t="t" r="r" b="b"/>
              <a:pathLst>
                <a:path w="416559" h="304800">
                  <a:moveTo>
                    <a:pt x="416052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416052" y="304800"/>
                  </a:lnTo>
                  <a:lnTo>
                    <a:pt x="416052" y="0"/>
                  </a:lnTo>
                  <a:close/>
                </a:path>
              </a:pathLst>
            </a:custGeom>
            <a:solidFill>
              <a:srgbClr val="025E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30640" y="1676399"/>
            <a:ext cx="3261360" cy="5181600"/>
          </a:xfrm>
          <a:custGeom>
            <a:avLst/>
            <a:gdLst/>
            <a:ahLst/>
            <a:cxnLst/>
            <a:rect l="l" t="t" r="r" b="b"/>
            <a:pathLst>
              <a:path w="3261359" h="5181600">
                <a:moveTo>
                  <a:pt x="3261359" y="0"/>
                </a:moveTo>
                <a:lnTo>
                  <a:pt x="0" y="0"/>
                </a:lnTo>
                <a:lnTo>
                  <a:pt x="0" y="5181600"/>
                </a:lnTo>
                <a:lnTo>
                  <a:pt x="3261359" y="5181600"/>
                </a:lnTo>
                <a:lnTo>
                  <a:pt x="3261359" y="0"/>
                </a:lnTo>
                <a:close/>
              </a:path>
            </a:pathLst>
          </a:custGeom>
          <a:solidFill>
            <a:srgbClr val="DDD9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71800" y="1676399"/>
            <a:ext cx="2959735" cy="5181600"/>
          </a:xfrm>
          <a:custGeom>
            <a:avLst/>
            <a:gdLst/>
            <a:ahLst/>
            <a:cxnLst/>
            <a:rect l="l" t="t" r="r" b="b"/>
            <a:pathLst>
              <a:path w="2959735" h="5181600">
                <a:moveTo>
                  <a:pt x="2959607" y="0"/>
                </a:moveTo>
                <a:lnTo>
                  <a:pt x="0" y="0"/>
                </a:lnTo>
                <a:lnTo>
                  <a:pt x="0" y="5181600"/>
                </a:lnTo>
                <a:lnTo>
                  <a:pt x="2959607" y="5181600"/>
                </a:lnTo>
                <a:lnTo>
                  <a:pt x="2959607" y="0"/>
                </a:lnTo>
                <a:close/>
              </a:path>
            </a:pathLst>
          </a:custGeom>
          <a:solidFill>
            <a:srgbClr val="DDD9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735311" y="1117091"/>
            <a:ext cx="2217420" cy="457200"/>
          </a:xfrm>
          <a:custGeom>
            <a:avLst/>
            <a:gdLst/>
            <a:ahLst/>
            <a:cxnLst/>
            <a:rect l="l" t="t" r="r" b="b"/>
            <a:pathLst>
              <a:path w="2217420" h="457200">
                <a:moveTo>
                  <a:pt x="2217420" y="0"/>
                </a:moveTo>
                <a:lnTo>
                  <a:pt x="0" y="0"/>
                </a:lnTo>
                <a:lnTo>
                  <a:pt x="0" y="457200"/>
                </a:lnTo>
                <a:lnTo>
                  <a:pt x="2217420" y="457200"/>
                </a:lnTo>
                <a:lnTo>
                  <a:pt x="2217420" y="0"/>
                </a:lnTo>
                <a:close/>
              </a:path>
            </a:pathLst>
          </a:custGeom>
          <a:solidFill>
            <a:srgbClr val="1E2F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76059" y="1117091"/>
            <a:ext cx="2217420" cy="457200"/>
          </a:xfrm>
          <a:custGeom>
            <a:avLst/>
            <a:gdLst/>
            <a:ahLst/>
            <a:cxnLst/>
            <a:rect l="l" t="t" r="r" b="b"/>
            <a:pathLst>
              <a:path w="2217420" h="457200">
                <a:moveTo>
                  <a:pt x="2217420" y="0"/>
                </a:moveTo>
                <a:lnTo>
                  <a:pt x="0" y="0"/>
                </a:lnTo>
                <a:lnTo>
                  <a:pt x="0" y="457200"/>
                </a:lnTo>
                <a:lnTo>
                  <a:pt x="2217420" y="457200"/>
                </a:lnTo>
                <a:lnTo>
                  <a:pt x="2217420" y="0"/>
                </a:lnTo>
                <a:close/>
              </a:path>
            </a:pathLst>
          </a:custGeom>
          <a:solidFill>
            <a:srgbClr val="DDD9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31691" y="1117091"/>
            <a:ext cx="2217420" cy="457200"/>
          </a:xfrm>
          <a:custGeom>
            <a:avLst/>
            <a:gdLst/>
            <a:ahLst/>
            <a:cxnLst/>
            <a:rect l="l" t="t" r="r" b="b"/>
            <a:pathLst>
              <a:path w="2217420" h="457200">
                <a:moveTo>
                  <a:pt x="2217419" y="0"/>
                </a:moveTo>
                <a:lnTo>
                  <a:pt x="0" y="0"/>
                </a:lnTo>
                <a:lnTo>
                  <a:pt x="0" y="457200"/>
                </a:lnTo>
                <a:lnTo>
                  <a:pt x="2217419" y="457200"/>
                </a:lnTo>
                <a:lnTo>
                  <a:pt x="2217419" y="0"/>
                </a:lnTo>
                <a:close/>
              </a:path>
            </a:pathLst>
          </a:custGeom>
          <a:solidFill>
            <a:srgbClr val="1E2F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8659" y="1117091"/>
            <a:ext cx="2217420" cy="457200"/>
          </a:xfrm>
          <a:custGeom>
            <a:avLst/>
            <a:gdLst/>
            <a:ahLst/>
            <a:cxnLst/>
            <a:rect l="l" t="t" r="r" b="b"/>
            <a:pathLst>
              <a:path w="2217420" h="457200">
                <a:moveTo>
                  <a:pt x="2217419" y="0"/>
                </a:moveTo>
                <a:lnTo>
                  <a:pt x="0" y="0"/>
                </a:lnTo>
                <a:lnTo>
                  <a:pt x="0" y="457200"/>
                </a:lnTo>
                <a:lnTo>
                  <a:pt x="2217419" y="457200"/>
                </a:lnTo>
                <a:lnTo>
                  <a:pt x="2217419" y="0"/>
                </a:lnTo>
                <a:close/>
              </a:path>
            </a:pathLst>
          </a:custGeom>
          <a:solidFill>
            <a:srgbClr val="DDD9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72561" y="1677161"/>
            <a:ext cx="0" cy="5181600"/>
          </a:xfrm>
          <a:custGeom>
            <a:avLst/>
            <a:gdLst/>
            <a:ahLst/>
            <a:cxnLst/>
            <a:rect l="l" t="t" r="r" b="b"/>
            <a:pathLst>
              <a:path h="5181600">
                <a:moveTo>
                  <a:pt x="0" y="0"/>
                </a:moveTo>
                <a:lnTo>
                  <a:pt x="0" y="5181599"/>
                </a:lnTo>
              </a:path>
            </a:pathLst>
          </a:custGeom>
          <a:ln w="19050">
            <a:solidFill>
              <a:srgbClr val="D9D4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44361" y="1677161"/>
            <a:ext cx="0" cy="5181600"/>
          </a:xfrm>
          <a:custGeom>
            <a:avLst/>
            <a:gdLst/>
            <a:ahLst/>
            <a:cxnLst/>
            <a:rect l="l" t="t" r="r" b="b"/>
            <a:pathLst>
              <a:path h="5181600">
                <a:moveTo>
                  <a:pt x="0" y="0"/>
                </a:moveTo>
                <a:lnTo>
                  <a:pt x="0" y="5181599"/>
                </a:lnTo>
              </a:path>
            </a:pathLst>
          </a:custGeom>
          <a:ln w="19050">
            <a:solidFill>
              <a:srgbClr val="D9D4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0" y="1671637"/>
            <a:ext cx="12192000" cy="5187315"/>
            <a:chOff x="0" y="1671637"/>
            <a:chExt cx="12192000" cy="5187315"/>
          </a:xfrm>
        </p:grpSpPr>
        <p:sp>
          <p:nvSpPr>
            <p:cNvPr id="11" name="object 11"/>
            <p:cNvSpPr/>
            <p:nvPr/>
          </p:nvSpPr>
          <p:spPr>
            <a:xfrm>
              <a:off x="8916161" y="1677162"/>
              <a:ext cx="0" cy="5181600"/>
            </a:xfrm>
            <a:custGeom>
              <a:avLst/>
              <a:gdLst/>
              <a:ahLst/>
              <a:cxnLst/>
              <a:rect l="l" t="t" r="r" b="b"/>
              <a:pathLst>
                <a:path h="5181600">
                  <a:moveTo>
                    <a:pt x="0" y="0"/>
                  </a:moveTo>
                  <a:lnTo>
                    <a:pt x="0" y="5181599"/>
                  </a:lnTo>
                </a:path>
              </a:pathLst>
            </a:custGeom>
            <a:ln w="19050">
              <a:solidFill>
                <a:srgbClr val="D9D4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1676400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152400" y="1255775"/>
            <a:ext cx="2659380" cy="370840"/>
          </a:xfrm>
          <a:custGeom>
            <a:avLst/>
            <a:gdLst/>
            <a:ahLst/>
            <a:cxnLst/>
            <a:rect l="l" t="t" r="r" b="b"/>
            <a:pathLst>
              <a:path w="2659380" h="370839">
                <a:moveTo>
                  <a:pt x="2659380" y="0"/>
                </a:moveTo>
                <a:lnTo>
                  <a:pt x="0" y="0"/>
                </a:lnTo>
                <a:lnTo>
                  <a:pt x="0" y="370332"/>
                </a:lnTo>
                <a:lnTo>
                  <a:pt x="2659380" y="370332"/>
                </a:lnTo>
                <a:lnTo>
                  <a:pt x="26593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52400" y="1255775"/>
            <a:ext cx="2659380" cy="370840"/>
          </a:xfrm>
          <a:prstGeom prst="rect">
            <a:avLst/>
          </a:prstGeom>
          <a:ln w="9525">
            <a:solidFill>
              <a:srgbClr val="D9D4A7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15"/>
              </a:spcBef>
            </a:pPr>
            <a:r>
              <a:rPr sz="1800" spc="-20" dirty="0">
                <a:solidFill>
                  <a:srgbClr val="1E2F40"/>
                </a:solidFill>
              </a:rPr>
              <a:t>Problem</a:t>
            </a:r>
            <a:r>
              <a:rPr sz="1800" spc="-60" dirty="0">
                <a:solidFill>
                  <a:srgbClr val="1E2F40"/>
                </a:solidFill>
              </a:rPr>
              <a:t> </a:t>
            </a:r>
            <a:r>
              <a:rPr sz="1800" spc="240" dirty="0">
                <a:solidFill>
                  <a:srgbClr val="1E2F40"/>
                </a:solidFill>
              </a:rPr>
              <a:t>&amp;</a:t>
            </a:r>
            <a:r>
              <a:rPr sz="1800" spc="-60" dirty="0">
                <a:solidFill>
                  <a:srgbClr val="1E2F40"/>
                </a:solidFill>
              </a:rPr>
              <a:t> </a:t>
            </a:r>
            <a:r>
              <a:rPr sz="1800" spc="-70" dirty="0">
                <a:solidFill>
                  <a:srgbClr val="1E2F40"/>
                </a:solidFill>
              </a:rPr>
              <a:t>Pain</a:t>
            </a:r>
            <a:r>
              <a:rPr sz="1800" spc="-55" dirty="0">
                <a:solidFill>
                  <a:srgbClr val="1E2F40"/>
                </a:solidFill>
              </a:rPr>
              <a:t> </a:t>
            </a:r>
            <a:r>
              <a:rPr sz="1800" spc="-10" dirty="0">
                <a:solidFill>
                  <a:srgbClr val="1E2F40"/>
                </a:solidFill>
              </a:rPr>
              <a:t>Points:</a:t>
            </a:r>
            <a:endParaRPr sz="1800"/>
          </a:p>
        </p:txBody>
      </p:sp>
      <p:sp>
        <p:nvSpPr>
          <p:cNvPr id="15" name="object 15"/>
          <p:cNvSpPr/>
          <p:nvPr/>
        </p:nvSpPr>
        <p:spPr>
          <a:xfrm>
            <a:off x="3131820" y="1266444"/>
            <a:ext cx="2583180" cy="373380"/>
          </a:xfrm>
          <a:custGeom>
            <a:avLst/>
            <a:gdLst/>
            <a:ahLst/>
            <a:cxnLst/>
            <a:rect l="l" t="t" r="r" b="b"/>
            <a:pathLst>
              <a:path w="2583179" h="373380">
                <a:moveTo>
                  <a:pt x="2583180" y="0"/>
                </a:moveTo>
                <a:lnTo>
                  <a:pt x="0" y="0"/>
                </a:lnTo>
                <a:lnTo>
                  <a:pt x="0" y="373379"/>
                </a:lnTo>
                <a:lnTo>
                  <a:pt x="2583180" y="373379"/>
                </a:lnTo>
                <a:lnTo>
                  <a:pt x="25831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131820" y="1261110"/>
            <a:ext cx="2583180" cy="372110"/>
          </a:xfrm>
          <a:prstGeom prst="rect">
            <a:avLst/>
          </a:prstGeom>
          <a:ln w="9525">
            <a:solidFill>
              <a:srgbClr val="87A4BE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103505">
              <a:lnSpc>
                <a:spcPct val="100000"/>
              </a:lnSpc>
              <a:spcBef>
                <a:spcPts val="330"/>
              </a:spcBef>
            </a:pPr>
            <a:r>
              <a:rPr sz="1800" dirty="0">
                <a:solidFill>
                  <a:srgbClr val="1E2F40"/>
                </a:solidFill>
                <a:latin typeface="Arial"/>
                <a:cs typeface="Arial"/>
              </a:rPr>
              <a:t>Innovation</a:t>
            </a:r>
            <a:r>
              <a:rPr sz="1800" spc="-100" dirty="0">
                <a:solidFill>
                  <a:srgbClr val="1E2F40"/>
                </a:solidFill>
                <a:latin typeface="Arial"/>
                <a:cs typeface="Arial"/>
              </a:rPr>
              <a:t> </a:t>
            </a:r>
            <a:r>
              <a:rPr sz="1800" spc="240" dirty="0">
                <a:solidFill>
                  <a:srgbClr val="1E2F40"/>
                </a:solidFill>
                <a:latin typeface="Arial"/>
                <a:cs typeface="Arial"/>
              </a:rPr>
              <a:t>&amp;</a:t>
            </a:r>
            <a:r>
              <a:rPr sz="1800" spc="-5" dirty="0">
                <a:solidFill>
                  <a:srgbClr val="1E2F4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1E2F40"/>
                </a:solidFill>
                <a:latin typeface="Arial"/>
                <a:cs typeface="Arial"/>
              </a:rPr>
              <a:t>Solution: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437185" y="1251013"/>
            <a:ext cx="2228850" cy="380365"/>
            <a:chOff x="6437185" y="1251013"/>
            <a:chExt cx="2228850" cy="380365"/>
          </a:xfrm>
        </p:grpSpPr>
        <p:sp>
          <p:nvSpPr>
            <p:cNvPr id="18" name="object 18"/>
            <p:cNvSpPr/>
            <p:nvPr/>
          </p:nvSpPr>
          <p:spPr>
            <a:xfrm>
              <a:off x="6441947" y="1255775"/>
              <a:ext cx="2219325" cy="370840"/>
            </a:xfrm>
            <a:custGeom>
              <a:avLst/>
              <a:gdLst/>
              <a:ahLst/>
              <a:cxnLst/>
              <a:rect l="l" t="t" r="r" b="b"/>
              <a:pathLst>
                <a:path w="2219325" h="370839">
                  <a:moveTo>
                    <a:pt x="2218944" y="0"/>
                  </a:moveTo>
                  <a:lnTo>
                    <a:pt x="0" y="0"/>
                  </a:lnTo>
                  <a:lnTo>
                    <a:pt x="0" y="370332"/>
                  </a:lnTo>
                  <a:lnTo>
                    <a:pt x="2218944" y="370332"/>
                  </a:lnTo>
                  <a:lnTo>
                    <a:pt x="22189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441947" y="1255775"/>
              <a:ext cx="2219325" cy="370840"/>
            </a:xfrm>
            <a:custGeom>
              <a:avLst/>
              <a:gdLst/>
              <a:ahLst/>
              <a:cxnLst/>
              <a:rect l="l" t="t" r="r" b="b"/>
              <a:pathLst>
                <a:path w="2219325" h="370839">
                  <a:moveTo>
                    <a:pt x="0" y="370332"/>
                  </a:moveTo>
                  <a:lnTo>
                    <a:pt x="2218944" y="370332"/>
                  </a:lnTo>
                  <a:lnTo>
                    <a:pt x="2218944" y="0"/>
                  </a:lnTo>
                  <a:lnTo>
                    <a:pt x="0" y="0"/>
                  </a:lnTo>
                  <a:lnTo>
                    <a:pt x="0" y="370332"/>
                  </a:lnTo>
                  <a:close/>
                </a:path>
              </a:pathLst>
            </a:custGeom>
            <a:ln w="9525">
              <a:solidFill>
                <a:srgbClr val="D9D4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576059" y="1117091"/>
            <a:ext cx="2217420" cy="457200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295910">
              <a:lnSpc>
                <a:spcPct val="100000"/>
              </a:lnSpc>
              <a:spcBef>
                <a:spcPts val="1405"/>
              </a:spcBef>
            </a:pPr>
            <a:r>
              <a:rPr sz="1800" spc="-95" dirty="0">
                <a:solidFill>
                  <a:srgbClr val="1E2F40"/>
                </a:solidFill>
                <a:latin typeface="Arial"/>
                <a:cs typeface="Arial"/>
              </a:rPr>
              <a:t>Key</a:t>
            </a:r>
            <a:r>
              <a:rPr sz="1800" spc="-100" dirty="0">
                <a:solidFill>
                  <a:srgbClr val="1E2F4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1E2F40"/>
                </a:solidFill>
                <a:latin typeface="Arial"/>
                <a:cs typeface="Arial"/>
              </a:rPr>
              <a:t>Elements: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448800" y="1252727"/>
            <a:ext cx="2354580" cy="373380"/>
          </a:xfrm>
          <a:custGeom>
            <a:avLst/>
            <a:gdLst/>
            <a:ahLst/>
            <a:cxnLst/>
            <a:rect l="l" t="t" r="r" b="b"/>
            <a:pathLst>
              <a:path w="2354579" h="373380">
                <a:moveTo>
                  <a:pt x="2354579" y="0"/>
                </a:moveTo>
                <a:lnTo>
                  <a:pt x="0" y="0"/>
                </a:lnTo>
                <a:lnTo>
                  <a:pt x="0" y="373379"/>
                </a:lnTo>
                <a:lnTo>
                  <a:pt x="2354579" y="373379"/>
                </a:lnTo>
                <a:lnTo>
                  <a:pt x="23545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9448800" y="1252727"/>
            <a:ext cx="2354580" cy="373380"/>
          </a:xfrm>
          <a:prstGeom prst="rect">
            <a:avLst/>
          </a:prstGeom>
          <a:ln w="9525">
            <a:solidFill>
              <a:srgbClr val="87A4BE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104775">
              <a:lnSpc>
                <a:spcPct val="100000"/>
              </a:lnSpc>
              <a:spcBef>
                <a:spcPts val="285"/>
              </a:spcBef>
            </a:pPr>
            <a:r>
              <a:rPr sz="1800" spc="-25" dirty="0">
                <a:solidFill>
                  <a:srgbClr val="1E2F40"/>
                </a:solidFill>
                <a:latin typeface="Arial"/>
                <a:cs typeface="Arial"/>
              </a:rPr>
              <a:t>Brief</a:t>
            </a:r>
            <a:r>
              <a:rPr sz="1800" spc="-70" dirty="0">
                <a:solidFill>
                  <a:srgbClr val="1E2F40"/>
                </a:solidFill>
                <a:latin typeface="Arial"/>
                <a:cs typeface="Arial"/>
              </a:rPr>
              <a:t> </a:t>
            </a:r>
            <a:r>
              <a:rPr sz="1800" spc="-120" dirty="0">
                <a:solidFill>
                  <a:srgbClr val="1E2F40"/>
                </a:solidFill>
                <a:latin typeface="Arial"/>
                <a:cs typeface="Arial"/>
              </a:rPr>
              <a:t>Tech</a:t>
            </a:r>
            <a:r>
              <a:rPr sz="1800" spc="-80" dirty="0">
                <a:solidFill>
                  <a:srgbClr val="1E2F4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1E2F40"/>
                </a:solidFill>
                <a:latin typeface="Arial"/>
                <a:cs typeface="Arial"/>
              </a:rPr>
              <a:t>Involved: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74395" y="2090545"/>
            <a:ext cx="2169795" cy="1064260"/>
          </a:xfrm>
          <a:prstGeom prst="rect">
            <a:avLst/>
          </a:prstGeom>
        </p:spPr>
        <p:txBody>
          <a:bodyPr vert="horz" wrap="square" lIns="0" tIns="159385" rIns="0" bIns="0" rtlCol="0">
            <a:spAutoFit/>
          </a:bodyPr>
          <a:lstStyle/>
          <a:p>
            <a:pPr marL="33655">
              <a:lnSpc>
                <a:spcPct val="100000"/>
              </a:lnSpc>
              <a:spcBef>
                <a:spcPts val="1255"/>
              </a:spcBef>
            </a:pPr>
            <a:r>
              <a:rPr sz="1800" b="1" spc="-10" dirty="0">
                <a:latin typeface="Arial"/>
                <a:cs typeface="Arial"/>
              </a:rPr>
              <a:t>Problem:</a:t>
            </a:r>
            <a:endParaRPr sz="1800">
              <a:latin typeface="Arial"/>
              <a:cs typeface="Arial"/>
            </a:endParaRPr>
          </a:p>
          <a:p>
            <a:pPr marL="70485" marR="5080" indent="-67945">
              <a:lnSpc>
                <a:spcPct val="100000"/>
              </a:lnSpc>
              <a:spcBef>
                <a:spcPts val="1019"/>
              </a:spcBef>
              <a:buSzPct val="53125"/>
              <a:buFont typeface="Linux Libertine Mono O"/>
              <a:buChar char="•"/>
              <a:tabLst>
                <a:tab pos="70485" algn="l"/>
                <a:tab pos="85090" algn="l"/>
              </a:tabLst>
            </a:pPr>
            <a:r>
              <a:rPr sz="1600" dirty="0">
                <a:latin typeface="Arial"/>
                <a:cs typeface="Arial"/>
              </a:rPr>
              <a:t>	Water</a:t>
            </a:r>
            <a:r>
              <a:rPr sz="1600" spc="-8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scarcity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and </a:t>
            </a:r>
            <a:r>
              <a:rPr sz="1600" dirty="0">
                <a:latin typeface="Arial"/>
                <a:cs typeface="Arial"/>
              </a:rPr>
              <a:t>contamination</a:t>
            </a:r>
            <a:r>
              <a:rPr sz="1600" spc="35" dirty="0">
                <a:latin typeface="Arial"/>
                <a:cs typeface="Arial"/>
              </a:rPr>
              <a:t> 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30" dirty="0">
                <a:latin typeface="Arial"/>
                <a:cs typeface="Arial"/>
              </a:rPr>
              <a:t>India.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58546" y="3456254"/>
            <a:ext cx="2004060" cy="2715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latin typeface="Arial"/>
                <a:cs typeface="Arial"/>
              </a:rPr>
              <a:t>Pain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Points:</a:t>
            </a:r>
            <a:endParaRPr sz="1800">
              <a:latin typeface="Arial"/>
              <a:cs typeface="Arial"/>
            </a:endParaRPr>
          </a:p>
          <a:p>
            <a:pPr marL="70485" marR="383540" indent="-67945" algn="just">
              <a:lnSpc>
                <a:spcPct val="100000"/>
              </a:lnSpc>
              <a:spcBef>
                <a:spcPts val="1440"/>
              </a:spcBef>
              <a:buSzPct val="53125"/>
              <a:buFont typeface="Linux Libertine Mono O"/>
              <a:buChar char="•"/>
              <a:tabLst>
                <a:tab pos="70485" algn="l"/>
                <a:tab pos="85090" algn="l"/>
              </a:tabLst>
            </a:pPr>
            <a:r>
              <a:rPr sz="1600" dirty="0">
                <a:latin typeface="Arial"/>
                <a:cs typeface="Arial"/>
              </a:rPr>
              <a:t>	Limited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95" dirty="0">
                <a:latin typeface="Arial"/>
                <a:cs typeface="Arial"/>
              </a:rPr>
              <a:t>access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40" dirty="0">
                <a:latin typeface="Arial"/>
                <a:cs typeface="Arial"/>
              </a:rPr>
              <a:t>to </a:t>
            </a:r>
            <a:r>
              <a:rPr sz="1600" spc="-20" dirty="0">
                <a:latin typeface="Arial"/>
                <a:cs typeface="Arial"/>
              </a:rPr>
              <a:t>centralized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water </a:t>
            </a:r>
            <a:r>
              <a:rPr sz="1600" spc="-10" dirty="0">
                <a:latin typeface="Arial"/>
                <a:cs typeface="Arial"/>
              </a:rPr>
              <a:t>treatment.</a:t>
            </a:r>
            <a:endParaRPr sz="1600">
              <a:latin typeface="Arial"/>
              <a:cs typeface="Arial"/>
            </a:endParaRPr>
          </a:p>
          <a:p>
            <a:pPr marL="70485" marR="578485" indent="-67945">
              <a:lnSpc>
                <a:spcPct val="100000"/>
              </a:lnSpc>
              <a:spcBef>
                <a:spcPts val="100"/>
              </a:spcBef>
              <a:buSzPct val="53125"/>
              <a:buFont typeface="Linux Libertine Mono O"/>
              <a:buChar char="•"/>
              <a:tabLst>
                <a:tab pos="70485" algn="l"/>
                <a:tab pos="85090" algn="l"/>
              </a:tabLst>
            </a:pPr>
            <a:r>
              <a:rPr sz="1600" dirty="0">
                <a:latin typeface="Arial"/>
                <a:cs typeface="Arial"/>
              </a:rPr>
              <a:t>	Health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impacts </a:t>
            </a:r>
            <a:r>
              <a:rPr sz="1600" dirty="0">
                <a:latin typeface="Arial"/>
                <a:cs typeface="Arial"/>
              </a:rPr>
              <a:t>due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to </a:t>
            </a:r>
            <a:r>
              <a:rPr sz="1600" spc="-10" dirty="0">
                <a:latin typeface="Arial"/>
                <a:cs typeface="Arial"/>
              </a:rPr>
              <a:t>contaminated water.</a:t>
            </a:r>
            <a:endParaRPr sz="1600">
              <a:latin typeface="Arial"/>
              <a:cs typeface="Arial"/>
            </a:endParaRPr>
          </a:p>
          <a:p>
            <a:pPr marL="70485" marR="5080" indent="-67945">
              <a:lnSpc>
                <a:spcPct val="100000"/>
              </a:lnSpc>
              <a:spcBef>
                <a:spcPts val="204"/>
              </a:spcBef>
              <a:buSzPct val="53125"/>
              <a:buFont typeface="Linux Libertine Mono O"/>
              <a:buChar char="•"/>
              <a:tabLst>
                <a:tab pos="70485" algn="l"/>
                <a:tab pos="85090" algn="l"/>
              </a:tabLst>
            </a:pPr>
            <a:r>
              <a:rPr sz="1600" dirty="0">
                <a:latin typeface="Arial"/>
                <a:cs typeface="Arial"/>
              </a:rPr>
              <a:t>	High</a:t>
            </a:r>
            <a:r>
              <a:rPr sz="1600" spc="-25" dirty="0">
                <a:latin typeface="Arial"/>
                <a:cs typeface="Arial"/>
              </a:rPr>
              <a:t> costs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existing </a:t>
            </a:r>
            <a:r>
              <a:rPr sz="1600" dirty="0">
                <a:latin typeface="Arial"/>
                <a:cs typeface="Arial"/>
              </a:rPr>
              <a:t>water</a:t>
            </a:r>
            <a:r>
              <a:rPr sz="1600" spc="37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solutions.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256534" y="2090545"/>
            <a:ext cx="1898014" cy="1308100"/>
          </a:xfrm>
          <a:prstGeom prst="rect">
            <a:avLst/>
          </a:prstGeom>
        </p:spPr>
        <p:txBody>
          <a:bodyPr vert="horz" wrap="square" lIns="0" tIns="1593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5"/>
              </a:spcBef>
            </a:pPr>
            <a:r>
              <a:rPr sz="1800" b="1" spc="-10" dirty="0">
                <a:latin typeface="Arial"/>
                <a:cs typeface="Arial"/>
              </a:rPr>
              <a:t>Concept:</a:t>
            </a:r>
            <a:endParaRPr sz="1800">
              <a:latin typeface="Arial"/>
              <a:cs typeface="Arial"/>
            </a:endParaRPr>
          </a:p>
          <a:p>
            <a:pPr marL="12700" marR="5080" indent="28575">
              <a:lnSpc>
                <a:spcPct val="100000"/>
              </a:lnSpc>
              <a:spcBef>
                <a:spcPts val="1019"/>
              </a:spcBef>
            </a:pPr>
            <a:r>
              <a:rPr sz="1600" dirty="0">
                <a:latin typeface="Arial"/>
                <a:cs typeface="Arial"/>
              </a:rPr>
              <a:t>A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decentralized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55" dirty="0">
                <a:latin typeface="Arial"/>
                <a:cs typeface="Arial"/>
              </a:rPr>
              <a:t>Grey </a:t>
            </a:r>
            <a:r>
              <a:rPr sz="1600" dirty="0">
                <a:latin typeface="Arial"/>
                <a:cs typeface="Arial"/>
              </a:rPr>
              <a:t>Water</a:t>
            </a:r>
            <a:r>
              <a:rPr sz="1600" spc="-114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Treatment methodology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230372" y="3912870"/>
            <a:ext cx="236220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485" marR="5080" indent="-67945">
              <a:lnSpc>
                <a:spcPct val="100000"/>
              </a:lnSpc>
              <a:spcBef>
                <a:spcPts val="95"/>
              </a:spcBef>
              <a:buSzPct val="53125"/>
              <a:buFont typeface="Linux Libertine Mono O"/>
              <a:buChar char="•"/>
              <a:tabLst>
                <a:tab pos="70485" algn="l"/>
                <a:tab pos="85090" algn="l"/>
              </a:tabLst>
            </a:pPr>
            <a:r>
              <a:rPr sz="1600" dirty="0">
                <a:latin typeface="Arial"/>
                <a:cs typeface="Arial"/>
              </a:rPr>
              <a:t>	Targets</a:t>
            </a:r>
            <a:r>
              <a:rPr sz="1600" spc="17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grey</a:t>
            </a:r>
            <a:r>
              <a:rPr sz="1600" spc="-114" dirty="0">
                <a:latin typeface="Arial"/>
                <a:cs typeface="Arial"/>
              </a:rPr>
              <a:t> </a:t>
            </a:r>
            <a:r>
              <a:rPr sz="1600" spc="-30" dirty="0">
                <a:latin typeface="Arial"/>
                <a:cs typeface="Arial"/>
              </a:rPr>
              <a:t>wastewater,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37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significant </a:t>
            </a:r>
            <a:r>
              <a:rPr sz="1600" dirty="0">
                <a:latin typeface="Arial"/>
                <a:cs typeface="Arial"/>
              </a:rPr>
              <a:t>contamination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source.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175628" y="2237359"/>
            <a:ext cx="2401570" cy="36436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Affordable</a:t>
            </a:r>
            <a:r>
              <a:rPr sz="1800" b="1" spc="2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Pricing:</a:t>
            </a:r>
            <a:endParaRPr sz="1800">
              <a:latin typeface="Arial"/>
              <a:cs typeface="Arial"/>
            </a:endParaRPr>
          </a:p>
          <a:p>
            <a:pPr marL="48895" marR="226695">
              <a:lnSpc>
                <a:spcPct val="100000"/>
              </a:lnSpc>
              <a:spcBef>
                <a:spcPts val="1655"/>
              </a:spcBef>
            </a:pPr>
            <a:r>
              <a:rPr sz="1600" spc="-25" dirty="0">
                <a:latin typeface="Arial"/>
                <a:cs typeface="Arial"/>
              </a:rPr>
              <a:t>Priced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at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spc="-45" dirty="0">
                <a:latin typeface="Arial"/>
                <a:cs typeface="Arial"/>
              </a:rPr>
              <a:t>20,000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spc="-35" dirty="0">
                <a:latin typeface="Arial"/>
                <a:cs typeface="Arial"/>
              </a:rPr>
              <a:t>rupees, </a:t>
            </a:r>
            <a:r>
              <a:rPr sz="1600" dirty="0">
                <a:latin typeface="Arial"/>
                <a:cs typeface="Arial"/>
              </a:rPr>
              <a:t>making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it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accessible.</a:t>
            </a:r>
            <a:endParaRPr sz="1600">
              <a:latin typeface="Arial"/>
              <a:cs typeface="Arial"/>
            </a:endParaRPr>
          </a:p>
          <a:p>
            <a:pPr marL="42545" marR="220979">
              <a:lnSpc>
                <a:spcPct val="100000"/>
              </a:lnSpc>
              <a:spcBef>
                <a:spcPts val="1830"/>
              </a:spcBef>
            </a:pPr>
            <a:r>
              <a:rPr sz="1800" b="1" spc="-30" dirty="0">
                <a:latin typeface="Arial"/>
                <a:cs typeface="Arial"/>
              </a:rPr>
              <a:t>Kitchen</a:t>
            </a:r>
            <a:r>
              <a:rPr sz="1800" b="1" spc="-8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Wastewater Purification:</a:t>
            </a:r>
            <a:endParaRPr sz="1800">
              <a:latin typeface="Arial"/>
              <a:cs typeface="Arial"/>
            </a:endParaRPr>
          </a:p>
          <a:p>
            <a:pPr marL="75565" marR="90170">
              <a:lnSpc>
                <a:spcPct val="100000"/>
              </a:lnSpc>
              <a:spcBef>
                <a:spcPts val="1720"/>
              </a:spcBef>
            </a:pPr>
            <a:r>
              <a:rPr sz="1600" spc="-65" dirty="0">
                <a:latin typeface="Arial"/>
                <a:cs typeface="Arial"/>
              </a:rPr>
              <a:t>Addresses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contamination concerns.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30"/>
              </a:spcBef>
            </a:pPr>
            <a:r>
              <a:rPr sz="1800" b="1" spc="-20" dirty="0">
                <a:latin typeface="Arial"/>
                <a:cs typeface="Arial"/>
              </a:rPr>
              <a:t>Decentralized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30" dirty="0">
                <a:latin typeface="Arial"/>
                <a:cs typeface="Arial"/>
              </a:rPr>
              <a:t>System:</a:t>
            </a:r>
            <a:endParaRPr sz="1800">
              <a:latin typeface="Arial"/>
              <a:cs typeface="Arial"/>
            </a:endParaRPr>
          </a:p>
          <a:p>
            <a:pPr marL="114935">
              <a:lnSpc>
                <a:spcPct val="100000"/>
              </a:lnSpc>
              <a:spcBef>
                <a:spcPts val="1290"/>
              </a:spcBef>
            </a:pPr>
            <a:r>
              <a:rPr sz="1600" spc="-35" dirty="0">
                <a:latin typeface="Arial"/>
                <a:cs typeface="Arial"/>
              </a:rPr>
              <a:t>Targets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70" dirty="0">
                <a:latin typeface="Arial"/>
                <a:cs typeface="Arial"/>
              </a:rPr>
              <a:t>areas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with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limited</a:t>
            </a:r>
            <a:endParaRPr sz="1600">
              <a:latin typeface="Arial"/>
              <a:cs typeface="Arial"/>
            </a:endParaRPr>
          </a:p>
          <a:p>
            <a:pPr marL="114935">
              <a:lnSpc>
                <a:spcPct val="100000"/>
              </a:lnSpc>
            </a:pPr>
            <a:r>
              <a:rPr sz="1600" spc="-10" dirty="0">
                <a:latin typeface="Arial"/>
                <a:cs typeface="Arial"/>
              </a:rPr>
              <a:t>centralized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treatment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024366" y="2245614"/>
            <a:ext cx="2848610" cy="3936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004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IoT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Integration:</a:t>
            </a:r>
            <a:endParaRPr sz="1800">
              <a:latin typeface="Arial"/>
              <a:cs typeface="Arial"/>
            </a:endParaRPr>
          </a:p>
          <a:p>
            <a:pPr marL="244475" marR="579120" indent="-109855">
              <a:lnSpc>
                <a:spcPct val="100000"/>
              </a:lnSpc>
              <a:spcBef>
                <a:spcPts val="1525"/>
              </a:spcBef>
              <a:buSzPct val="80000"/>
              <a:buFont typeface="Linux Libertine Mono O"/>
              <a:buChar char="•"/>
              <a:tabLst>
                <a:tab pos="244475" algn="l"/>
                <a:tab pos="254000" algn="l"/>
              </a:tabLst>
            </a:pPr>
            <a:r>
              <a:rPr sz="1500" dirty="0">
                <a:latin typeface="Arial"/>
                <a:cs typeface="Arial"/>
              </a:rPr>
              <a:t>	</a:t>
            </a:r>
            <a:r>
              <a:rPr sz="1500" spc="-65" dirty="0">
                <a:latin typeface="Arial"/>
                <a:cs typeface="Arial"/>
              </a:rPr>
              <a:t>Real-</a:t>
            </a:r>
            <a:r>
              <a:rPr sz="1500" dirty="0">
                <a:latin typeface="Arial"/>
                <a:cs typeface="Arial"/>
              </a:rPr>
              <a:t>time</a:t>
            </a:r>
            <a:r>
              <a:rPr sz="1500" spc="17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monitoring</a:t>
            </a:r>
            <a:r>
              <a:rPr sz="1500" spc="170" dirty="0">
                <a:latin typeface="Arial"/>
                <a:cs typeface="Arial"/>
              </a:rPr>
              <a:t> </a:t>
            </a:r>
            <a:r>
              <a:rPr sz="1500" spc="-25" dirty="0">
                <a:latin typeface="Arial"/>
                <a:cs typeface="Arial"/>
              </a:rPr>
              <a:t>of </a:t>
            </a:r>
            <a:r>
              <a:rPr sz="1500" dirty="0">
                <a:latin typeface="Arial"/>
                <a:cs typeface="Arial"/>
              </a:rPr>
              <a:t>water</a:t>
            </a:r>
            <a:r>
              <a:rPr sz="1500" spc="365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quality.</a:t>
            </a:r>
            <a:endParaRPr sz="1500">
              <a:latin typeface="Arial"/>
              <a:cs typeface="Arial"/>
            </a:endParaRPr>
          </a:p>
          <a:p>
            <a:pPr marL="254000" indent="-119380">
              <a:lnSpc>
                <a:spcPct val="100000"/>
              </a:lnSpc>
              <a:spcBef>
                <a:spcPts val="95"/>
              </a:spcBef>
              <a:buSzPct val="80000"/>
              <a:buFont typeface="Linux Libertine Mono O"/>
              <a:buChar char="•"/>
              <a:tabLst>
                <a:tab pos="254000" algn="l"/>
              </a:tabLst>
            </a:pPr>
            <a:r>
              <a:rPr sz="1500" dirty="0">
                <a:latin typeface="Arial"/>
                <a:cs typeface="Arial"/>
              </a:rPr>
              <a:t>Alert </a:t>
            </a:r>
            <a:r>
              <a:rPr sz="1500" spc="-25" dirty="0">
                <a:latin typeface="Arial"/>
                <a:cs typeface="Arial"/>
              </a:rPr>
              <a:t>system</a:t>
            </a:r>
            <a:r>
              <a:rPr sz="1500" spc="2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for</a:t>
            </a:r>
            <a:r>
              <a:rPr sz="1500" spc="5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timely</a:t>
            </a:r>
            <a:endParaRPr sz="1500">
              <a:latin typeface="Arial"/>
              <a:cs typeface="Arial"/>
            </a:endParaRPr>
          </a:p>
          <a:p>
            <a:pPr marL="233045">
              <a:lnSpc>
                <a:spcPct val="100000"/>
              </a:lnSpc>
              <a:spcBef>
                <a:spcPts val="1570"/>
              </a:spcBef>
            </a:pPr>
            <a:r>
              <a:rPr sz="1800" b="1" dirty="0">
                <a:latin typeface="Arial"/>
                <a:cs typeface="Arial"/>
              </a:rPr>
              <a:t>App</a:t>
            </a:r>
            <a:r>
              <a:rPr sz="1800" b="1" spc="-6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Development:</a:t>
            </a:r>
            <a:endParaRPr sz="1800">
              <a:latin typeface="Arial"/>
              <a:cs typeface="Arial"/>
            </a:endParaRPr>
          </a:p>
          <a:p>
            <a:pPr marL="268605" marR="591185" indent="-112395">
              <a:lnSpc>
                <a:spcPct val="100000"/>
              </a:lnSpc>
              <a:spcBef>
                <a:spcPts val="1490"/>
              </a:spcBef>
              <a:buSzPct val="81250"/>
              <a:buFont typeface="Linux Libertine Mono O"/>
              <a:buChar char="•"/>
              <a:tabLst>
                <a:tab pos="268605" algn="l"/>
                <a:tab pos="283210" algn="l"/>
              </a:tabLst>
            </a:pPr>
            <a:r>
              <a:rPr sz="1600" spc="-10" dirty="0">
                <a:latin typeface="Arial"/>
                <a:cs typeface="Arial"/>
              </a:rPr>
              <a:t>Supports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real-time </a:t>
            </a:r>
            <a:r>
              <a:rPr sz="1600" dirty="0">
                <a:latin typeface="Arial"/>
                <a:cs typeface="Arial"/>
              </a:rPr>
              <a:t>monitoring</a:t>
            </a:r>
            <a:r>
              <a:rPr sz="1600" spc="180" dirty="0">
                <a:latin typeface="Arial"/>
                <a:cs typeface="Arial"/>
              </a:rPr>
              <a:t>  </a:t>
            </a:r>
            <a:r>
              <a:rPr sz="1600" dirty="0">
                <a:latin typeface="Arial"/>
                <a:cs typeface="Arial"/>
              </a:rPr>
              <a:t>through</a:t>
            </a:r>
            <a:r>
              <a:rPr sz="1600" spc="80" dirty="0">
                <a:latin typeface="Arial"/>
                <a:cs typeface="Arial"/>
              </a:rPr>
              <a:t> </a:t>
            </a:r>
            <a:r>
              <a:rPr sz="1600" spc="-50" dirty="0">
                <a:latin typeface="Arial"/>
                <a:cs typeface="Arial"/>
              </a:rPr>
              <a:t>a </a:t>
            </a:r>
            <a:r>
              <a:rPr sz="1600" spc="-35" dirty="0">
                <a:latin typeface="Arial"/>
                <a:cs typeface="Arial"/>
              </a:rPr>
              <a:t>user-</a:t>
            </a:r>
            <a:r>
              <a:rPr sz="1600" dirty="0">
                <a:latin typeface="Arial"/>
                <a:cs typeface="Arial"/>
              </a:rPr>
              <a:t>friendly</a:t>
            </a:r>
            <a:r>
              <a:rPr sz="1600" spc="16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app.</a:t>
            </a:r>
            <a:endParaRPr sz="1600">
              <a:latin typeface="Arial"/>
              <a:cs typeface="Arial"/>
            </a:endParaRPr>
          </a:p>
          <a:p>
            <a:pPr marL="204470" indent="-192405">
              <a:lnSpc>
                <a:spcPct val="100000"/>
              </a:lnSpc>
              <a:spcBef>
                <a:spcPts val="1515"/>
              </a:spcBef>
            </a:pPr>
            <a:r>
              <a:rPr sz="1600" b="1" dirty="0">
                <a:latin typeface="Arial"/>
                <a:cs typeface="Arial"/>
              </a:rPr>
              <a:t>Water</a:t>
            </a:r>
            <a:r>
              <a:rPr sz="1600" b="1" spc="-1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Treatment</a:t>
            </a:r>
            <a:r>
              <a:rPr sz="1600" b="1" spc="10" dirty="0">
                <a:latin typeface="Arial"/>
                <a:cs typeface="Arial"/>
              </a:rPr>
              <a:t> </a:t>
            </a:r>
            <a:r>
              <a:rPr sz="1600" b="1" spc="-35" dirty="0">
                <a:latin typeface="Arial"/>
                <a:cs typeface="Arial"/>
              </a:rPr>
              <a:t>Technology:</a:t>
            </a:r>
            <a:endParaRPr sz="1600">
              <a:latin typeface="Arial"/>
              <a:cs typeface="Arial"/>
            </a:endParaRPr>
          </a:p>
          <a:p>
            <a:pPr marL="204470" marR="141605">
              <a:lnSpc>
                <a:spcPct val="100000"/>
              </a:lnSpc>
              <a:spcBef>
                <a:spcPts val="1435"/>
              </a:spcBef>
            </a:pPr>
            <a:r>
              <a:rPr sz="1600" spc="-40" dirty="0">
                <a:latin typeface="Arial"/>
                <a:cs typeface="Arial"/>
              </a:rPr>
              <a:t>Advance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water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filtration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unit </a:t>
            </a:r>
            <a:r>
              <a:rPr sz="1600" dirty="0">
                <a:latin typeface="Arial"/>
                <a:cs typeface="Arial"/>
              </a:rPr>
              <a:t>for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kitchen </a:t>
            </a:r>
            <a:r>
              <a:rPr sz="1600" spc="-10" dirty="0">
                <a:latin typeface="Arial"/>
                <a:cs typeface="Arial"/>
              </a:rPr>
              <a:t>wastewater purification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61238" rIns="0" bIns="0" rtlCol="0">
            <a:spAutoFit/>
          </a:bodyPr>
          <a:lstStyle/>
          <a:p>
            <a:pPr marL="1713864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Objective</a:t>
            </a:r>
          </a:p>
        </p:txBody>
      </p:sp>
      <p:sp>
        <p:nvSpPr>
          <p:cNvPr id="3" name="object 3"/>
          <p:cNvSpPr/>
          <p:nvPr/>
        </p:nvSpPr>
        <p:spPr>
          <a:xfrm>
            <a:off x="8263128" y="3227832"/>
            <a:ext cx="128270" cy="640080"/>
          </a:xfrm>
          <a:custGeom>
            <a:avLst/>
            <a:gdLst/>
            <a:ahLst/>
            <a:cxnLst/>
            <a:rect l="l" t="t" r="r" b="b"/>
            <a:pathLst>
              <a:path w="128270" h="640079">
                <a:moveTo>
                  <a:pt x="128016" y="0"/>
                </a:moveTo>
                <a:lnTo>
                  <a:pt x="0" y="0"/>
                </a:lnTo>
                <a:lnTo>
                  <a:pt x="0" y="640079"/>
                </a:lnTo>
                <a:lnTo>
                  <a:pt x="128016" y="640079"/>
                </a:lnTo>
                <a:lnTo>
                  <a:pt x="128016" y="0"/>
                </a:lnTo>
                <a:close/>
              </a:path>
            </a:pathLst>
          </a:custGeom>
          <a:solidFill>
            <a:srgbClr val="1E2F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70603" y="3227832"/>
            <a:ext cx="127000" cy="640080"/>
          </a:xfrm>
          <a:custGeom>
            <a:avLst/>
            <a:gdLst/>
            <a:ahLst/>
            <a:cxnLst/>
            <a:rect l="l" t="t" r="r" b="b"/>
            <a:pathLst>
              <a:path w="127000" h="640079">
                <a:moveTo>
                  <a:pt x="126491" y="0"/>
                </a:moveTo>
                <a:lnTo>
                  <a:pt x="0" y="0"/>
                </a:lnTo>
                <a:lnTo>
                  <a:pt x="0" y="640079"/>
                </a:lnTo>
                <a:lnTo>
                  <a:pt x="126491" y="640079"/>
                </a:lnTo>
                <a:lnTo>
                  <a:pt x="126491" y="0"/>
                </a:lnTo>
                <a:close/>
              </a:path>
            </a:pathLst>
          </a:custGeom>
          <a:solidFill>
            <a:srgbClr val="1E2F4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0861547" y="6100571"/>
            <a:ext cx="1330960" cy="757555"/>
            <a:chOff x="10861547" y="6100571"/>
            <a:chExt cx="1330960" cy="757555"/>
          </a:xfrm>
        </p:grpSpPr>
        <p:sp>
          <p:nvSpPr>
            <p:cNvPr id="6" name="object 6"/>
            <p:cNvSpPr/>
            <p:nvPr/>
          </p:nvSpPr>
          <p:spPr>
            <a:xfrm>
              <a:off x="11277599" y="6405371"/>
              <a:ext cx="914400" cy="452755"/>
            </a:xfrm>
            <a:custGeom>
              <a:avLst/>
              <a:gdLst/>
              <a:ahLst/>
              <a:cxnLst/>
              <a:rect l="l" t="t" r="r" b="b"/>
              <a:pathLst>
                <a:path w="914400" h="452754">
                  <a:moveTo>
                    <a:pt x="914400" y="0"/>
                  </a:moveTo>
                  <a:lnTo>
                    <a:pt x="0" y="0"/>
                  </a:lnTo>
                  <a:lnTo>
                    <a:pt x="0" y="452627"/>
                  </a:lnTo>
                  <a:lnTo>
                    <a:pt x="914400" y="452627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0252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861547" y="6100571"/>
              <a:ext cx="416559" cy="304800"/>
            </a:xfrm>
            <a:custGeom>
              <a:avLst/>
              <a:gdLst/>
              <a:ahLst/>
              <a:cxnLst/>
              <a:rect l="l" t="t" r="r" b="b"/>
              <a:pathLst>
                <a:path w="416559" h="304800">
                  <a:moveTo>
                    <a:pt x="416051" y="0"/>
                  </a:moveTo>
                  <a:lnTo>
                    <a:pt x="0" y="0"/>
                  </a:lnTo>
                  <a:lnTo>
                    <a:pt x="0" y="304799"/>
                  </a:lnTo>
                  <a:lnTo>
                    <a:pt x="416051" y="304799"/>
                  </a:lnTo>
                  <a:lnTo>
                    <a:pt x="416051" y="0"/>
                  </a:lnTo>
                  <a:close/>
                </a:path>
              </a:pathLst>
            </a:custGeom>
            <a:solidFill>
              <a:srgbClr val="025E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0" y="3047"/>
            <a:ext cx="1309370" cy="782320"/>
            <a:chOff x="0" y="3047"/>
            <a:chExt cx="1309370" cy="782320"/>
          </a:xfrm>
        </p:grpSpPr>
        <p:sp>
          <p:nvSpPr>
            <p:cNvPr id="9" name="object 9"/>
            <p:cNvSpPr/>
            <p:nvPr/>
          </p:nvSpPr>
          <p:spPr>
            <a:xfrm>
              <a:off x="394715" y="307847"/>
              <a:ext cx="914400" cy="477520"/>
            </a:xfrm>
            <a:custGeom>
              <a:avLst/>
              <a:gdLst/>
              <a:ahLst/>
              <a:cxnLst/>
              <a:rect l="l" t="t" r="r" b="b"/>
              <a:pathLst>
                <a:path w="914400" h="477520">
                  <a:moveTo>
                    <a:pt x="914400" y="0"/>
                  </a:moveTo>
                  <a:lnTo>
                    <a:pt x="0" y="0"/>
                  </a:lnTo>
                  <a:lnTo>
                    <a:pt x="0" y="477012"/>
                  </a:lnTo>
                  <a:lnTo>
                    <a:pt x="914400" y="477012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0252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047"/>
              <a:ext cx="394970" cy="304800"/>
            </a:xfrm>
            <a:custGeom>
              <a:avLst/>
              <a:gdLst/>
              <a:ahLst/>
              <a:cxnLst/>
              <a:rect l="l" t="t" r="r" b="b"/>
              <a:pathLst>
                <a:path w="394970" h="304800">
                  <a:moveTo>
                    <a:pt x="394715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94715" y="304800"/>
                  </a:lnTo>
                  <a:lnTo>
                    <a:pt x="394715" y="0"/>
                  </a:lnTo>
                  <a:close/>
                </a:path>
              </a:pathLst>
            </a:custGeom>
            <a:solidFill>
              <a:srgbClr val="025E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43600" y="0"/>
            <a:ext cx="6248400" cy="6858000"/>
          </a:xfrm>
          <a:custGeom>
            <a:avLst/>
            <a:gdLst/>
            <a:ahLst/>
            <a:cxnLst/>
            <a:rect l="l" t="t" r="r" b="b"/>
            <a:pathLst>
              <a:path w="6248400" h="6858000">
                <a:moveTo>
                  <a:pt x="6248400" y="0"/>
                </a:moveTo>
                <a:lnTo>
                  <a:pt x="0" y="0"/>
                </a:lnTo>
                <a:lnTo>
                  <a:pt x="0" y="6858000"/>
                </a:lnTo>
                <a:lnTo>
                  <a:pt x="6248400" y="6858000"/>
                </a:lnTo>
                <a:lnTo>
                  <a:pt x="6248400" y="0"/>
                </a:lnTo>
                <a:close/>
              </a:path>
            </a:pathLst>
          </a:custGeom>
          <a:solidFill>
            <a:srgbClr val="1E2F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64209" y="1781683"/>
            <a:ext cx="4089400" cy="2357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E5B73"/>
                </a:solidFill>
                <a:latin typeface="Arial"/>
                <a:cs typeface="Arial"/>
              </a:rPr>
              <a:t>Objective</a:t>
            </a:r>
            <a:r>
              <a:rPr sz="1800" spc="20" dirty="0">
                <a:solidFill>
                  <a:srgbClr val="3E5B73"/>
                </a:solidFill>
                <a:latin typeface="Arial"/>
                <a:cs typeface="Arial"/>
              </a:rPr>
              <a:t>  </a:t>
            </a:r>
            <a:r>
              <a:rPr sz="1800" spc="50" dirty="0">
                <a:solidFill>
                  <a:srgbClr val="3E5B73"/>
                </a:solidFill>
                <a:latin typeface="Arial"/>
                <a:cs typeface="Arial"/>
              </a:rPr>
              <a:t>of</a:t>
            </a:r>
            <a:r>
              <a:rPr sz="1800" spc="25" dirty="0">
                <a:solidFill>
                  <a:srgbClr val="3E5B73"/>
                </a:solidFill>
                <a:latin typeface="Arial"/>
                <a:cs typeface="Arial"/>
              </a:rPr>
              <a:t>  </a:t>
            </a:r>
            <a:r>
              <a:rPr sz="1800" dirty="0">
                <a:solidFill>
                  <a:srgbClr val="3E5B73"/>
                </a:solidFill>
                <a:latin typeface="Arial"/>
                <a:cs typeface="Arial"/>
              </a:rPr>
              <a:t>our</a:t>
            </a:r>
            <a:r>
              <a:rPr sz="1800" spc="25" dirty="0">
                <a:solidFill>
                  <a:srgbClr val="3E5B73"/>
                </a:solidFill>
                <a:latin typeface="Arial"/>
                <a:cs typeface="Arial"/>
              </a:rPr>
              <a:t>  </a:t>
            </a:r>
            <a:r>
              <a:rPr sz="1800" dirty="0">
                <a:solidFill>
                  <a:srgbClr val="3E5B73"/>
                </a:solidFill>
                <a:latin typeface="Arial"/>
                <a:cs typeface="Arial"/>
              </a:rPr>
              <a:t>innovative</a:t>
            </a:r>
            <a:r>
              <a:rPr sz="1800" spc="15" dirty="0">
                <a:solidFill>
                  <a:srgbClr val="3E5B73"/>
                </a:solidFill>
                <a:latin typeface="Arial"/>
                <a:cs typeface="Arial"/>
              </a:rPr>
              <a:t>  </a:t>
            </a:r>
            <a:r>
              <a:rPr sz="1800" spc="-10" dirty="0">
                <a:solidFill>
                  <a:srgbClr val="3E5B73"/>
                </a:solidFill>
                <a:latin typeface="Arial"/>
                <a:cs typeface="Arial"/>
              </a:rPr>
              <a:t>greywater</a:t>
            </a:r>
            <a:endParaRPr sz="1800">
              <a:latin typeface="Arial"/>
              <a:cs typeface="Arial"/>
            </a:endParaRPr>
          </a:p>
          <a:p>
            <a:pPr marL="12700" marR="5080" algn="just">
              <a:lnSpc>
                <a:spcPct val="250000"/>
              </a:lnSpc>
            </a:pPr>
            <a:r>
              <a:rPr sz="1800" dirty="0">
                <a:solidFill>
                  <a:srgbClr val="3E5B73"/>
                </a:solidFill>
                <a:latin typeface="Arial"/>
                <a:cs typeface="Arial"/>
              </a:rPr>
              <a:t>filtration</a:t>
            </a:r>
            <a:r>
              <a:rPr sz="1800" spc="170" dirty="0">
                <a:solidFill>
                  <a:srgbClr val="3E5B73"/>
                </a:solidFill>
                <a:latin typeface="Arial"/>
                <a:cs typeface="Arial"/>
              </a:rPr>
              <a:t>   </a:t>
            </a:r>
            <a:r>
              <a:rPr sz="1800" dirty="0">
                <a:solidFill>
                  <a:srgbClr val="3E5B73"/>
                </a:solidFill>
                <a:latin typeface="Arial"/>
                <a:cs typeface="Arial"/>
              </a:rPr>
              <a:t>system</a:t>
            </a:r>
            <a:r>
              <a:rPr sz="1800" spc="165" dirty="0">
                <a:solidFill>
                  <a:srgbClr val="3E5B73"/>
                </a:solidFill>
                <a:latin typeface="Arial"/>
                <a:cs typeface="Arial"/>
              </a:rPr>
              <a:t>   </a:t>
            </a:r>
            <a:r>
              <a:rPr sz="1800" dirty="0">
                <a:solidFill>
                  <a:srgbClr val="3E5B73"/>
                </a:solidFill>
                <a:latin typeface="Arial"/>
                <a:cs typeface="Arial"/>
              </a:rPr>
              <a:t>is</a:t>
            </a:r>
            <a:r>
              <a:rPr sz="1800" spc="170" dirty="0">
                <a:solidFill>
                  <a:srgbClr val="3E5B73"/>
                </a:solidFill>
                <a:latin typeface="Arial"/>
                <a:cs typeface="Arial"/>
              </a:rPr>
              <a:t>   </a:t>
            </a:r>
            <a:r>
              <a:rPr sz="1800" spc="75" dirty="0">
                <a:solidFill>
                  <a:srgbClr val="3E5B73"/>
                </a:solidFill>
                <a:latin typeface="Arial"/>
                <a:cs typeface="Arial"/>
              </a:rPr>
              <a:t>to</a:t>
            </a:r>
            <a:r>
              <a:rPr sz="1800" spc="165" dirty="0">
                <a:solidFill>
                  <a:srgbClr val="3E5B73"/>
                </a:solidFill>
                <a:latin typeface="Arial"/>
                <a:cs typeface="Arial"/>
              </a:rPr>
              <a:t>   </a:t>
            </a:r>
            <a:r>
              <a:rPr sz="1800" dirty="0">
                <a:solidFill>
                  <a:srgbClr val="3E5B73"/>
                </a:solidFill>
                <a:latin typeface="Arial"/>
                <a:cs typeface="Arial"/>
              </a:rPr>
              <a:t>provide</a:t>
            </a:r>
            <a:r>
              <a:rPr sz="1800" spc="170" dirty="0">
                <a:solidFill>
                  <a:srgbClr val="3E5B73"/>
                </a:solidFill>
                <a:latin typeface="Arial"/>
                <a:cs typeface="Arial"/>
              </a:rPr>
              <a:t>   </a:t>
            </a:r>
            <a:r>
              <a:rPr sz="1800" spc="-50" dirty="0">
                <a:solidFill>
                  <a:srgbClr val="3E5B73"/>
                </a:solidFill>
                <a:latin typeface="Arial"/>
                <a:cs typeface="Arial"/>
              </a:rPr>
              <a:t>a </a:t>
            </a:r>
            <a:r>
              <a:rPr sz="1800" dirty="0">
                <a:solidFill>
                  <a:srgbClr val="3E5B73"/>
                </a:solidFill>
                <a:latin typeface="Arial"/>
                <a:cs typeface="Arial"/>
              </a:rPr>
              <a:t>sustainable</a:t>
            </a:r>
            <a:r>
              <a:rPr sz="1800" spc="409" dirty="0">
                <a:solidFill>
                  <a:srgbClr val="3E5B73"/>
                </a:solidFill>
                <a:latin typeface="Arial"/>
                <a:cs typeface="Arial"/>
              </a:rPr>
              <a:t>   </a:t>
            </a:r>
            <a:r>
              <a:rPr sz="1800" dirty="0">
                <a:solidFill>
                  <a:srgbClr val="3E5B73"/>
                </a:solidFill>
                <a:latin typeface="Arial"/>
                <a:cs typeface="Arial"/>
              </a:rPr>
              <a:t>solution</a:t>
            </a:r>
            <a:r>
              <a:rPr sz="1800" spc="415" dirty="0">
                <a:solidFill>
                  <a:srgbClr val="3E5B73"/>
                </a:solidFill>
                <a:latin typeface="Arial"/>
                <a:cs typeface="Arial"/>
              </a:rPr>
              <a:t>   </a:t>
            </a:r>
            <a:r>
              <a:rPr sz="1800" dirty="0">
                <a:solidFill>
                  <a:srgbClr val="3E5B73"/>
                </a:solidFill>
                <a:latin typeface="Arial"/>
                <a:cs typeface="Arial"/>
              </a:rPr>
              <a:t>for</a:t>
            </a:r>
            <a:r>
              <a:rPr sz="1800" spc="415" dirty="0">
                <a:solidFill>
                  <a:srgbClr val="3E5B73"/>
                </a:solidFill>
                <a:latin typeface="Arial"/>
                <a:cs typeface="Arial"/>
              </a:rPr>
              <a:t>   </a:t>
            </a:r>
            <a:r>
              <a:rPr sz="1800" spc="-10" dirty="0">
                <a:solidFill>
                  <a:srgbClr val="3E5B73"/>
                </a:solidFill>
                <a:latin typeface="Arial"/>
                <a:cs typeface="Arial"/>
              </a:rPr>
              <a:t>treating </a:t>
            </a:r>
            <a:r>
              <a:rPr sz="1800" dirty="0">
                <a:solidFill>
                  <a:srgbClr val="3E5B73"/>
                </a:solidFill>
                <a:latin typeface="Arial"/>
                <a:cs typeface="Arial"/>
              </a:rPr>
              <a:t>greywater</a:t>
            </a:r>
            <a:r>
              <a:rPr sz="1800" spc="60" dirty="0">
                <a:solidFill>
                  <a:srgbClr val="3E5B73"/>
                </a:solidFill>
                <a:latin typeface="Arial"/>
                <a:cs typeface="Arial"/>
              </a:rPr>
              <a:t>  </a:t>
            </a:r>
            <a:r>
              <a:rPr sz="1800" dirty="0">
                <a:solidFill>
                  <a:srgbClr val="3E5B73"/>
                </a:solidFill>
                <a:latin typeface="Arial"/>
                <a:cs typeface="Arial"/>
              </a:rPr>
              <a:t>and</a:t>
            </a:r>
            <a:r>
              <a:rPr sz="1800" spc="70" dirty="0">
                <a:solidFill>
                  <a:srgbClr val="3E5B73"/>
                </a:solidFill>
                <a:latin typeface="Arial"/>
                <a:cs typeface="Arial"/>
              </a:rPr>
              <a:t>  </a:t>
            </a:r>
            <a:r>
              <a:rPr sz="1800" dirty="0">
                <a:solidFill>
                  <a:srgbClr val="3E5B73"/>
                </a:solidFill>
                <a:latin typeface="Arial"/>
                <a:cs typeface="Arial"/>
              </a:rPr>
              <a:t>making</a:t>
            </a:r>
            <a:r>
              <a:rPr sz="1800" spc="60" dirty="0">
                <a:solidFill>
                  <a:srgbClr val="3E5B73"/>
                </a:solidFill>
                <a:latin typeface="Arial"/>
                <a:cs typeface="Arial"/>
              </a:rPr>
              <a:t>  </a:t>
            </a:r>
            <a:r>
              <a:rPr sz="1800" spc="65" dirty="0">
                <a:solidFill>
                  <a:srgbClr val="3E5B73"/>
                </a:solidFill>
                <a:latin typeface="Arial"/>
                <a:cs typeface="Arial"/>
              </a:rPr>
              <a:t>it  </a:t>
            </a:r>
            <a:r>
              <a:rPr sz="1800" dirty="0">
                <a:solidFill>
                  <a:srgbClr val="3E5B73"/>
                </a:solidFill>
                <a:latin typeface="Arial"/>
                <a:cs typeface="Arial"/>
              </a:rPr>
              <a:t>suitable</a:t>
            </a:r>
            <a:r>
              <a:rPr sz="1800" spc="60" dirty="0">
                <a:solidFill>
                  <a:srgbClr val="3E5B73"/>
                </a:solidFill>
                <a:latin typeface="Arial"/>
                <a:cs typeface="Arial"/>
              </a:rPr>
              <a:t>  </a:t>
            </a:r>
            <a:r>
              <a:rPr sz="1800" spc="-25" dirty="0">
                <a:solidFill>
                  <a:srgbClr val="3E5B73"/>
                </a:solidFill>
                <a:latin typeface="Arial"/>
                <a:cs typeface="Arial"/>
              </a:rPr>
              <a:t>for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4209" y="4525517"/>
            <a:ext cx="2616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3E5B73"/>
                </a:solidFill>
                <a:latin typeface="Arial"/>
                <a:cs typeface="Arial"/>
              </a:rPr>
              <a:t>various</a:t>
            </a:r>
            <a:r>
              <a:rPr sz="1800" spc="30" dirty="0">
                <a:solidFill>
                  <a:srgbClr val="3E5B73"/>
                </a:solidFill>
                <a:latin typeface="Arial"/>
                <a:cs typeface="Arial"/>
              </a:rPr>
              <a:t> </a:t>
            </a:r>
            <a:r>
              <a:rPr sz="1800" spc="50" dirty="0">
                <a:solidFill>
                  <a:srgbClr val="3E5B73"/>
                </a:solidFill>
                <a:latin typeface="Arial"/>
                <a:cs typeface="Arial"/>
              </a:rPr>
              <a:t>non-</a:t>
            </a:r>
            <a:r>
              <a:rPr sz="1800" dirty="0">
                <a:solidFill>
                  <a:srgbClr val="3E5B73"/>
                </a:solidFill>
                <a:latin typeface="Arial"/>
                <a:cs typeface="Arial"/>
              </a:rPr>
              <a:t>potable</a:t>
            </a:r>
            <a:r>
              <a:rPr sz="1800" spc="35" dirty="0">
                <a:solidFill>
                  <a:srgbClr val="3E5B73"/>
                </a:solidFill>
                <a:latin typeface="Arial"/>
                <a:cs typeface="Arial"/>
              </a:rPr>
              <a:t> </a:t>
            </a:r>
            <a:r>
              <a:rPr sz="1800" spc="-55" dirty="0">
                <a:solidFill>
                  <a:srgbClr val="3E5B73"/>
                </a:solidFill>
                <a:latin typeface="Arial"/>
                <a:cs typeface="Arial"/>
              </a:rPr>
              <a:t>uses.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3047"/>
            <a:ext cx="1309370" cy="782320"/>
            <a:chOff x="0" y="3047"/>
            <a:chExt cx="1309370" cy="782320"/>
          </a:xfrm>
        </p:grpSpPr>
        <p:sp>
          <p:nvSpPr>
            <p:cNvPr id="6" name="object 6"/>
            <p:cNvSpPr/>
            <p:nvPr/>
          </p:nvSpPr>
          <p:spPr>
            <a:xfrm>
              <a:off x="394715" y="307847"/>
              <a:ext cx="914400" cy="477520"/>
            </a:xfrm>
            <a:custGeom>
              <a:avLst/>
              <a:gdLst/>
              <a:ahLst/>
              <a:cxnLst/>
              <a:rect l="l" t="t" r="r" b="b"/>
              <a:pathLst>
                <a:path w="914400" h="477520">
                  <a:moveTo>
                    <a:pt x="914400" y="0"/>
                  </a:moveTo>
                  <a:lnTo>
                    <a:pt x="0" y="0"/>
                  </a:lnTo>
                  <a:lnTo>
                    <a:pt x="0" y="477012"/>
                  </a:lnTo>
                  <a:lnTo>
                    <a:pt x="914400" y="477012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0252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3047"/>
              <a:ext cx="394970" cy="304800"/>
            </a:xfrm>
            <a:custGeom>
              <a:avLst/>
              <a:gdLst/>
              <a:ahLst/>
              <a:cxnLst/>
              <a:rect l="l" t="t" r="r" b="b"/>
              <a:pathLst>
                <a:path w="394970" h="304800">
                  <a:moveTo>
                    <a:pt x="394715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94715" y="304800"/>
                  </a:lnTo>
                  <a:lnTo>
                    <a:pt x="394715" y="0"/>
                  </a:lnTo>
                  <a:close/>
                </a:path>
              </a:pathLst>
            </a:custGeom>
            <a:solidFill>
              <a:srgbClr val="025E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685658" y="1452498"/>
            <a:ext cx="2016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DEBE0"/>
                </a:solidFill>
                <a:latin typeface="Arial"/>
                <a:cs typeface="Arial"/>
              </a:rPr>
              <a:t>Water</a:t>
            </a:r>
            <a:r>
              <a:rPr sz="1800" spc="-55" dirty="0">
                <a:solidFill>
                  <a:srgbClr val="EDEBE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EDEBE0"/>
                </a:solidFill>
                <a:latin typeface="Arial"/>
                <a:cs typeface="Arial"/>
              </a:rPr>
              <a:t>Conservation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08772" y="2140711"/>
            <a:ext cx="2838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EDEBE0"/>
                </a:solidFill>
                <a:latin typeface="Arial"/>
                <a:cs typeface="Arial"/>
              </a:rPr>
              <a:t>Environmental</a:t>
            </a:r>
            <a:r>
              <a:rPr sz="1800" spc="5" dirty="0">
                <a:solidFill>
                  <a:srgbClr val="EDEBE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EDEBE0"/>
                </a:solidFill>
                <a:latin typeface="Arial"/>
                <a:cs typeface="Arial"/>
              </a:rPr>
              <a:t>sustainability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32268" y="2828925"/>
            <a:ext cx="1822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rgbClr val="EDEBE0"/>
                </a:solidFill>
                <a:latin typeface="Arial"/>
                <a:cs typeface="Arial"/>
              </a:rPr>
              <a:t>Cost</a:t>
            </a:r>
            <a:r>
              <a:rPr sz="1800" spc="-90" dirty="0">
                <a:solidFill>
                  <a:srgbClr val="EDEBE0"/>
                </a:solidFill>
                <a:latin typeface="Arial"/>
                <a:cs typeface="Arial"/>
              </a:rPr>
              <a:t> </a:t>
            </a:r>
            <a:r>
              <a:rPr sz="1800" spc="-45" dirty="0">
                <a:solidFill>
                  <a:srgbClr val="EDEBE0"/>
                </a:solidFill>
                <a:latin typeface="Arial"/>
                <a:cs typeface="Arial"/>
              </a:rPr>
              <a:t>Effectiveness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55763" y="3517138"/>
            <a:ext cx="1804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DEBE0"/>
                </a:solidFill>
                <a:latin typeface="Arial"/>
                <a:cs typeface="Arial"/>
              </a:rPr>
              <a:t>Health</a:t>
            </a:r>
            <a:r>
              <a:rPr sz="1800" spc="-55" dirty="0">
                <a:solidFill>
                  <a:srgbClr val="EDEBE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DEBE0"/>
                </a:solidFill>
                <a:latin typeface="Arial"/>
                <a:cs typeface="Arial"/>
              </a:rPr>
              <a:t>and</a:t>
            </a:r>
            <a:r>
              <a:rPr sz="1800" spc="-70" dirty="0">
                <a:solidFill>
                  <a:srgbClr val="EDEBE0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EDEBE0"/>
                </a:solidFill>
                <a:latin typeface="Arial"/>
                <a:cs typeface="Arial"/>
              </a:rPr>
              <a:t>Safety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78877" y="4205478"/>
            <a:ext cx="1026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EDEBE0"/>
                </a:solidFill>
                <a:latin typeface="Arial"/>
                <a:cs typeface="Arial"/>
              </a:rPr>
              <a:t>Scalability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75829" y="4893691"/>
            <a:ext cx="25946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EDEBE0"/>
                </a:solidFill>
                <a:latin typeface="Arial"/>
                <a:cs typeface="Arial"/>
              </a:rPr>
              <a:t>Education</a:t>
            </a:r>
            <a:r>
              <a:rPr sz="1800" spc="-40" dirty="0">
                <a:solidFill>
                  <a:srgbClr val="EDEBE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DEBE0"/>
                </a:solidFill>
                <a:latin typeface="Arial"/>
                <a:cs typeface="Arial"/>
              </a:rPr>
              <a:t>and</a:t>
            </a:r>
            <a:r>
              <a:rPr sz="1800" spc="-45" dirty="0">
                <a:solidFill>
                  <a:srgbClr val="EDEBE0"/>
                </a:solidFill>
                <a:latin typeface="Arial"/>
                <a:cs typeface="Arial"/>
              </a:rPr>
              <a:t> Awareness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188707" y="1525524"/>
            <a:ext cx="216535" cy="3560445"/>
            <a:chOff x="7188707" y="1525524"/>
            <a:chExt cx="216535" cy="3560445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88707" y="1525524"/>
              <a:ext cx="201168" cy="20116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91755" y="2197608"/>
              <a:ext cx="201168" cy="20116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94803" y="2868168"/>
              <a:ext cx="201168" cy="20116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7851" y="3540252"/>
              <a:ext cx="201168" cy="20116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0899" y="4212336"/>
              <a:ext cx="201168" cy="20116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03947" y="4884420"/>
              <a:ext cx="201168" cy="2011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80269" y="4388358"/>
            <a:ext cx="0" cy="1105535"/>
          </a:xfrm>
          <a:custGeom>
            <a:avLst/>
            <a:gdLst/>
            <a:ahLst/>
            <a:cxnLst/>
            <a:rect l="l" t="t" r="r" b="b"/>
            <a:pathLst>
              <a:path h="1105535">
                <a:moveTo>
                  <a:pt x="0" y="0"/>
                </a:moveTo>
                <a:lnTo>
                  <a:pt x="0" y="1105281"/>
                </a:lnTo>
              </a:path>
            </a:pathLst>
          </a:custGeom>
          <a:ln w="254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98414" y="4388358"/>
            <a:ext cx="0" cy="1105535"/>
          </a:xfrm>
          <a:custGeom>
            <a:avLst/>
            <a:gdLst/>
            <a:ahLst/>
            <a:cxnLst/>
            <a:rect l="l" t="t" r="r" b="b"/>
            <a:pathLst>
              <a:path h="1105535">
                <a:moveTo>
                  <a:pt x="0" y="0"/>
                </a:moveTo>
                <a:lnTo>
                  <a:pt x="0" y="1105281"/>
                </a:lnTo>
              </a:path>
            </a:pathLst>
          </a:custGeom>
          <a:ln w="254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06034" y="3172205"/>
            <a:ext cx="0" cy="1105535"/>
          </a:xfrm>
          <a:custGeom>
            <a:avLst/>
            <a:gdLst/>
            <a:ahLst/>
            <a:cxnLst/>
            <a:rect l="l" t="t" r="r" b="b"/>
            <a:pathLst>
              <a:path h="1105535">
                <a:moveTo>
                  <a:pt x="0" y="0"/>
                </a:moveTo>
                <a:lnTo>
                  <a:pt x="0" y="1105281"/>
                </a:lnTo>
              </a:path>
            </a:pathLst>
          </a:custGeom>
          <a:ln w="254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01746" y="994410"/>
            <a:ext cx="4648200" cy="914400"/>
          </a:xfrm>
          <a:custGeom>
            <a:avLst/>
            <a:gdLst/>
            <a:ahLst/>
            <a:cxnLst/>
            <a:rect l="l" t="t" r="r" b="b"/>
            <a:pathLst>
              <a:path w="4648200" h="914400">
                <a:moveTo>
                  <a:pt x="4648200" y="0"/>
                </a:moveTo>
                <a:lnTo>
                  <a:pt x="0" y="0"/>
                </a:lnTo>
                <a:lnTo>
                  <a:pt x="0" y="914400"/>
                </a:lnTo>
                <a:lnTo>
                  <a:pt x="4648200" y="914400"/>
                </a:lnTo>
                <a:lnTo>
                  <a:pt x="4648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06345" y="3221735"/>
            <a:ext cx="0" cy="382905"/>
          </a:xfrm>
          <a:custGeom>
            <a:avLst/>
            <a:gdLst/>
            <a:ahLst/>
            <a:cxnLst/>
            <a:rect l="l" t="t" r="r" b="b"/>
            <a:pathLst>
              <a:path h="382904">
                <a:moveTo>
                  <a:pt x="0" y="0"/>
                </a:moveTo>
                <a:lnTo>
                  <a:pt x="0" y="382524"/>
                </a:lnTo>
              </a:path>
            </a:pathLst>
          </a:custGeom>
          <a:ln w="254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25846" y="1908810"/>
            <a:ext cx="0" cy="1105535"/>
          </a:xfrm>
          <a:custGeom>
            <a:avLst/>
            <a:gdLst/>
            <a:ahLst/>
            <a:cxnLst/>
            <a:rect l="l" t="t" r="r" b="b"/>
            <a:pathLst>
              <a:path h="1105535">
                <a:moveTo>
                  <a:pt x="0" y="0"/>
                </a:moveTo>
                <a:lnTo>
                  <a:pt x="0" y="1105280"/>
                </a:lnTo>
              </a:path>
            </a:pathLst>
          </a:custGeom>
          <a:ln w="254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0" y="3576828"/>
            <a:ext cx="2798063" cy="9540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7012" y="3604259"/>
            <a:ext cx="3200400" cy="92659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88340" y="3797046"/>
            <a:ext cx="244729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Arial"/>
                <a:cs typeface="Arial"/>
              </a:rPr>
              <a:t>Hydraswep</a:t>
            </a:r>
            <a:r>
              <a:rPr sz="1600" b="1" spc="-10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Autocleaning </a:t>
            </a:r>
            <a:r>
              <a:rPr sz="1600" b="1" spc="55" dirty="0">
                <a:latin typeface="Arial"/>
                <a:cs typeface="Arial"/>
              </a:rPr>
              <a:t>Multi-</a:t>
            </a:r>
            <a:r>
              <a:rPr sz="1600" b="1" spc="-45" dirty="0">
                <a:latin typeface="Arial"/>
                <a:cs typeface="Arial"/>
              </a:rPr>
              <a:t>screening</a:t>
            </a:r>
            <a:r>
              <a:rPr sz="1600" b="1" spc="-35" dirty="0">
                <a:latin typeface="Arial"/>
                <a:cs typeface="Arial"/>
              </a:rPr>
              <a:t> </a:t>
            </a:r>
            <a:r>
              <a:rPr sz="1600" b="1" spc="-20" dirty="0">
                <a:latin typeface="Arial"/>
                <a:cs typeface="Arial"/>
              </a:rPr>
              <a:t>Chamber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77640" y="2247900"/>
            <a:ext cx="3412236" cy="926591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6766559" y="1356613"/>
            <a:ext cx="5013960" cy="3174365"/>
            <a:chOff x="6766559" y="1356613"/>
            <a:chExt cx="5013960" cy="3174365"/>
          </a:xfrm>
        </p:grpSpPr>
        <p:sp>
          <p:nvSpPr>
            <p:cNvPr id="13" name="object 13"/>
            <p:cNvSpPr/>
            <p:nvPr/>
          </p:nvSpPr>
          <p:spPr>
            <a:xfrm>
              <a:off x="8483345" y="1369313"/>
              <a:ext cx="1283335" cy="2966720"/>
            </a:xfrm>
            <a:custGeom>
              <a:avLst/>
              <a:gdLst/>
              <a:ahLst/>
              <a:cxnLst/>
              <a:rect l="l" t="t" r="r" b="b"/>
              <a:pathLst>
                <a:path w="1283334" h="2966720">
                  <a:moveTo>
                    <a:pt x="0" y="2068068"/>
                  </a:moveTo>
                  <a:lnTo>
                    <a:pt x="0" y="2957322"/>
                  </a:lnTo>
                </a:path>
                <a:path w="1283334" h="2966720">
                  <a:moveTo>
                    <a:pt x="746759" y="0"/>
                  </a:moveTo>
                  <a:lnTo>
                    <a:pt x="758444" y="1013840"/>
                  </a:lnTo>
                </a:path>
                <a:path w="1283334" h="2966720">
                  <a:moveTo>
                    <a:pt x="1283207" y="2058924"/>
                  </a:moveTo>
                  <a:lnTo>
                    <a:pt x="1283207" y="2966593"/>
                  </a:lnTo>
                </a:path>
              </a:pathLst>
            </a:custGeom>
            <a:ln w="254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08391" y="2229611"/>
              <a:ext cx="3200400" cy="92659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66559" y="3576828"/>
              <a:ext cx="2388107" cy="95402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20783" y="3576828"/>
              <a:ext cx="2459735" cy="95402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465057" y="3428237"/>
              <a:ext cx="1313815" cy="9525"/>
            </a:xfrm>
            <a:custGeom>
              <a:avLst/>
              <a:gdLst/>
              <a:ahLst/>
              <a:cxnLst/>
              <a:rect l="l" t="t" r="r" b="b"/>
              <a:pathLst>
                <a:path w="1313815" h="9525">
                  <a:moveTo>
                    <a:pt x="0" y="9016"/>
                  </a:moveTo>
                  <a:lnTo>
                    <a:pt x="1313815" y="0"/>
                  </a:lnTo>
                </a:path>
              </a:pathLst>
            </a:custGeom>
            <a:ln w="254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515112" y="1394713"/>
            <a:ext cx="3200400" cy="1827530"/>
            <a:chOff x="515112" y="1394713"/>
            <a:chExt cx="3200400" cy="1827530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5112" y="2295144"/>
              <a:ext cx="3200400" cy="92659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006345" y="1407413"/>
              <a:ext cx="1295400" cy="889635"/>
            </a:xfrm>
            <a:custGeom>
              <a:avLst/>
              <a:gdLst/>
              <a:ahLst/>
              <a:cxnLst/>
              <a:rect l="l" t="t" r="r" b="b"/>
              <a:pathLst>
                <a:path w="1295400" h="889635">
                  <a:moveTo>
                    <a:pt x="28956" y="0"/>
                  </a:moveTo>
                  <a:lnTo>
                    <a:pt x="28956" y="889253"/>
                  </a:lnTo>
                </a:path>
                <a:path w="1295400" h="889635">
                  <a:moveTo>
                    <a:pt x="0" y="0"/>
                  </a:moveTo>
                  <a:lnTo>
                    <a:pt x="1295400" y="0"/>
                  </a:lnTo>
                </a:path>
              </a:pathLst>
            </a:custGeom>
            <a:ln w="254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934327" y="3726002"/>
            <a:ext cx="20447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Arial"/>
                <a:cs typeface="Arial"/>
              </a:rPr>
              <a:t>Antifouling</a:t>
            </a:r>
            <a:r>
              <a:rPr sz="1600" spc="140" dirty="0">
                <a:latin typeface="Arial"/>
                <a:cs typeface="Arial"/>
              </a:rPr>
              <a:t> </a:t>
            </a:r>
            <a:r>
              <a:rPr sz="1600" spc="210" dirty="0">
                <a:latin typeface="Arial"/>
                <a:cs typeface="Arial"/>
              </a:rPr>
              <a:t>&amp;</a:t>
            </a:r>
            <a:r>
              <a:rPr sz="1600" spc="14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Acoustic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600" spc="-35" dirty="0">
                <a:latin typeface="Arial"/>
                <a:cs typeface="Arial"/>
              </a:rPr>
              <a:t>Ceramic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Filter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962138" y="1355597"/>
            <a:ext cx="1266190" cy="2072639"/>
          </a:xfrm>
          <a:custGeom>
            <a:avLst/>
            <a:gdLst/>
            <a:ahLst/>
            <a:cxnLst/>
            <a:rect l="l" t="t" r="r" b="b"/>
            <a:pathLst>
              <a:path w="1266190" h="2072639">
                <a:moveTo>
                  <a:pt x="1229867" y="1773936"/>
                </a:moveTo>
                <a:lnTo>
                  <a:pt x="1229867" y="2072131"/>
                </a:lnTo>
              </a:path>
              <a:path w="1266190" h="2072639">
                <a:moveTo>
                  <a:pt x="0" y="0"/>
                </a:moveTo>
                <a:lnTo>
                  <a:pt x="1265935" y="0"/>
                </a:lnTo>
              </a:path>
            </a:pathLst>
          </a:custGeom>
          <a:ln w="254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9463785" y="3714115"/>
            <a:ext cx="19951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Arial"/>
                <a:cs typeface="Arial"/>
              </a:rPr>
              <a:t>Nano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luffa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30" dirty="0">
                <a:latin typeface="Arial"/>
                <a:cs typeface="Arial"/>
              </a:rPr>
              <a:t>Graphichar </a:t>
            </a:r>
            <a:r>
              <a:rPr sz="1600" spc="-10" dirty="0">
                <a:latin typeface="Arial"/>
                <a:cs typeface="Arial"/>
              </a:rPr>
              <a:t>Filter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224909" y="3739134"/>
            <a:ext cx="18967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60" dirty="0">
                <a:latin typeface="Arial"/>
                <a:cs typeface="Arial"/>
              </a:rPr>
              <a:t>Eco-</a:t>
            </a:r>
            <a:r>
              <a:rPr sz="1600" dirty="0">
                <a:latin typeface="Arial"/>
                <a:cs typeface="Arial"/>
              </a:rPr>
              <a:t>Nio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30" dirty="0">
                <a:latin typeface="Arial"/>
                <a:cs typeface="Arial"/>
              </a:rPr>
              <a:t>Fusion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foam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744592" y="3982669"/>
            <a:ext cx="8591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5" dirty="0">
                <a:latin typeface="Arial"/>
                <a:cs typeface="Arial"/>
              </a:rPr>
              <a:t>Electrode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3301746" y="994410"/>
            <a:ext cx="4648200" cy="914400"/>
          </a:xfrm>
          <a:prstGeom prst="rect">
            <a:avLst/>
          </a:prstGeom>
          <a:ln w="25400">
            <a:solidFill>
              <a:srgbClr val="C0504D"/>
            </a:solidFill>
          </a:ln>
        </p:spPr>
        <p:txBody>
          <a:bodyPr vert="horz" wrap="square" lIns="0" tIns="14604" rIns="0" bIns="0" rtlCol="0">
            <a:spAutoFit/>
          </a:bodyPr>
          <a:lstStyle/>
          <a:p>
            <a:pPr marL="1323975" indent="-1109980">
              <a:lnSpc>
                <a:spcPct val="100000"/>
              </a:lnSpc>
              <a:spcBef>
                <a:spcPts val="114"/>
              </a:spcBef>
            </a:pPr>
            <a:r>
              <a:rPr sz="2800" b="1" spc="-245" dirty="0">
                <a:solidFill>
                  <a:srgbClr val="000000"/>
                </a:solidFill>
                <a:latin typeface="Arial"/>
                <a:cs typeface="Arial"/>
              </a:rPr>
              <a:t>GREY</a:t>
            </a:r>
            <a:r>
              <a:rPr sz="2800" b="1" spc="-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800" b="1" spc="-100" dirty="0">
                <a:solidFill>
                  <a:srgbClr val="000000"/>
                </a:solidFill>
                <a:latin typeface="Arial"/>
                <a:cs typeface="Arial"/>
              </a:rPr>
              <a:t>WA</a:t>
            </a:r>
            <a:r>
              <a:rPr sz="2800" b="1" u="heavy" spc="-100" dirty="0">
                <a:solidFill>
                  <a:srgbClr val="000000"/>
                </a:solidFill>
                <a:uFill>
                  <a:solidFill>
                    <a:srgbClr val="F0F0F0"/>
                  </a:solidFill>
                </a:uFill>
                <a:latin typeface="Arial"/>
                <a:cs typeface="Arial"/>
              </a:rPr>
              <a:t>TER</a:t>
            </a:r>
            <a:r>
              <a:rPr sz="2800" b="1" u="heavy" spc="-45" dirty="0">
                <a:solidFill>
                  <a:srgbClr val="000000"/>
                </a:solidFill>
                <a:uFill>
                  <a:solidFill>
                    <a:srgbClr val="F0F0F0"/>
                  </a:solidFill>
                </a:uFill>
                <a:latin typeface="Arial"/>
                <a:cs typeface="Arial"/>
              </a:rPr>
              <a:t> </a:t>
            </a:r>
            <a:r>
              <a:rPr sz="2800" b="1" u="heavy" spc="-80" dirty="0">
                <a:solidFill>
                  <a:srgbClr val="000000"/>
                </a:solidFill>
                <a:uFill>
                  <a:solidFill>
                    <a:srgbClr val="F0F0F0"/>
                  </a:solidFill>
                </a:uFill>
                <a:latin typeface="Arial"/>
                <a:cs typeface="Arial"/>
              </a:rPr>
              <a:t>TREA</a:t>
            </a:r>
            <a:r>
              <a:rPr sz="2800" b="1" u="none" spc="-80" dirty="0">
                <a:solidFill>
                  <a:srgbClr val="000000"/>
                </a:solidFill>
                <a:latin typeface="Arial"/>
                <a:cs typeface="Arial"/>
              </a:rPr>
              <a:t>TMENT </a:t>
            </a:r>
            <a:r>
              <a:rPr sz="2800" b="1" u="none" spc="-10" dirty="0">
                <a:solidFill>
                  <a:srgbClr val="000000"/>
                </a:solidFill>
                <a:latin typeface="Arial"/>
                <a:cs typeface="Arial"/>
              </a:rPr>
              <a:t>METHODOLY</a:t>
            </a:r>
            <a:endParaRPr sz="2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10349" y="2290317"/>
            <a:ext cx="3209925" cy="936625"/>
          </a:xfrm>
          <a:prstGeom prst="rect">
            <a:avLst/>
          </a:prstGeom>
          <a:ln w="9525">
            <a:solidFill>
              <a:srgbClr val="548ED4"/>
            </a:solidFill>
          </a:ln>
        </p:spPr>
        <p:txBody>
          <a:bodyPr vert="horz" wrap="square" lIns="0" tIns="271780" rIns="0" bIns="0" rtlCol="0">
            <a:spAutoFit/>
          </a:bodyPr>
          <a:lstStyle/>
          <a:p>
            <a:pPr marL="259715">
              <a:lnSpc>
                <a:spcPct val="100000"/>
              </a:lnSpc>
              <a:spcBef>
                <a:spcPts val="2140"/>
              </a:spcBef>
            </a:pPr>
            <a:r>
              <a:rPr sz="2000" b="1" spc="-35" dirty="0">
                <a:latin typeface="Arial"/>
                <a:cs typeface="Arial"/>
              </a:rPr>
              <a:t>PRIMARY</a:t>
            </a:r>
            <a:r>
              <a:rPr sz="2000" b="1" spc="-9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TREATMENT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102100" y="2533904"/>
            <a:ext cx="31184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14" dirty="0">
                <a:latin typeface="Arial"/>
                <a:cs typeface="Arial"/>
              </a:rPr>
              <a:t>SECONDARY</a:t>
            </a:r>
            <a:r>
              <a:rPr sz="2000" b="1" spc="30" dirty="0">
                <a:latin typeface="Arial"/>
                <a:cs typeface="Arial"/>
              </a:rPr>
              <a:t> </a:t>
            </a:r>
            <a:r>
              <a:rPr sz="2000" b="1" spc="-45" dirty="0">
                <a:latin typeface="Arial"/>
                <a:cs typeface="Arial"/>
              </a:rPr>
              <a:t>TREATMENT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939278" y="2549144"/>
            <a:ext cx="27819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5" dirty="0">
                <a:latin typeface="Arial"/>
                <a:cs typeface="Arial"/>
              </a:rPr>
              <a:t>TERTIARY</a:t>
            </a:r>
            <a:r>
              <a:rPr sz="2000" b="1" spc="10" dirty="0">
                <a:latin typeface="Arial"/>
                <a:cs typeface="Arial"/>
              </a:rPr>
              <a:t> </a:t>
            </a:r>
            <a:r>
              <a:rPr sz="2000" b="1" spc="-45" dirty="0">
                <a:latin typeface="Arial"/>
                <a:cs typeface="Arial"/>
              </a:rPr>
              <a:t>TREATMENT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0" name="object 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20783" y="4724400"/>
            <a:ext cx="2473452" cy="926591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0" y="4724400"/>
            <a:ext cx="2823972" cy="926591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3981069" y="4847590"/>
            <a:ext cx="23755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GO-</a:t>
            </a:r>
            <a:r>
              <a:rPr sz="1400" b="1" spc="-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NiO doped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Nickle</a:t>
            </a:r>
            <a:r>
              <a:rPr sz="1400" b="1" spc="15" dirty="0">
                <a:latin typeface="Arial"/>
                <a:cs typeface="Arial"/>
              </a:rPr>
              <a:t> </a:t>
            </a:r>
            <a:r>
              <a:rPr sz="1400" b="1" spc="-20" dirty="0">
                <a:latin typeface="Arial"/>
                <a:cs typeface="Arial"/>
              </a:rPr>
              <a:t>foam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981069" y="5060645"/>
            <a:ext cx="1595120" cy="454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25" dirty="0">
                <a:latin typeface="Arial"/>
                <a:cs typeface="Arial"/>
              </a:rPr>
              <a:t>Electrode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30" dirty="0">
                <a:latin typeface="Arial"/>
                <a:cs typeface="Arial"/>
              </a:rPr>
              <a:t>used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25" dirty="0">
                <a:latin typeface="Arial"/>
                <a:cs typeface="Arial"/>
              </a:rPr>
              <a:t>for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b="1" spc="-10" dirty="0">
                <a:latin typeface="Arial"/>
                <a:cs typeface="Arial"/>
              </a:rPr>
              <a:t>Electrocoagulation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463785" y="4818634"/>
            <a:ext cx="207137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(TiO2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175" dirty="0">
                <a:latin typeface="Arial"/>
                <a:cs typeface="Arial"/>
              </a:rPr>
              <a:t>+</a:t>
            </a:r>
            <a:r>
              <a:rPr sz="1400" b="1" dirty="0">
                <a:latin typeface="Arial"/>
                <a:cs typeface="Arial"/>
              </a:rPr>
              <a:t> N)GO</a:t>
            </a:r>
            <a:r>
              <a:rPr sz="1400" b="1" spc="-10" dirty="0">
                <a:latin typeface="Arial"/>
                <a:cs typeface="Arial"/>
              </a:rPr>
              <a:t> Doped </a:t>
            </a:r>
            <a:r>
              <a:rPr sz="1400" b="1" dirty="0">
                <a:latin typeface="Arial"/>
                <a:cs typeface="Arial"/>
              </a:rPr>
              <a:t>luffa</a:t>
            </a:r>
            <a:r>
              <a:rPr sz="1400" b="1" spc="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derived</a:t>
            </a:r>
            <a:r>
              <a:rPr sz="1400" b="1" spc="1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biochar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25" dirty="0">
                <a:latin typeface="Arial"/>
                <a:cs typeface="Arial"/>
              </a:rPr>
              <a:t>for </a:t>
            </a:r>
            <a:r>
              <a:rPr sz="1400" b="1" spc="-10" dirty="0">
                <a:latin typeface="Arial"/>
                <a:cs typeface="Arial"/>
              </a:rPr>
              <a:t>adsorption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5" name="object 3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9852" y="382522"/>
            <a:ext cx="11512296" cy="64754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745</Words>
  <Application>Microsoft Office PowerPoint</Application>
  <PresentationFormat>Widescreen</PresentationFormat>
  <Paragraphs>183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Arial Black</vt:lpstr>
      <vt:lpstr>Calibri</vt:lpstr>
      <vt:lpstr>Carlito</vt:lpstr>
      <vt:lpstr>Linux Libertine Mono O</vt:lpstr>
      <vt:lpstr>Office Theme</vt:lpstr>
      <vt:lpstr>Innovative Greywater Filtration system: A Sustainable Solution for Water Reuse</vt:lpstr>
      <vt:lpstr>PowerPoint Presentation</vt:lpstr>
      <vt:lpstr>The Overview</vt:lpstr>
      <vt:lpstr>Objective</vt:lpstr>
      <vt:lpstr>The Problem</vt:lpstr>
      <vt:lpstr>Problem &amp; Pain Points:</vt:lpstr>
      <vt:lpstr>Objective</vt:lpstr>
      <vt:lpstr>PowerPoint Presentation</vt:lpstr>
      <vt:lpstr>GREY WATER TREATMENT METHODOLY</vt:lpstr>
      <vt:lpstr>Solution &amp; Innovation</vt:lpstr>
      <vt:lpstr>PowerPoint Presentation</vt:lpstr>
      <vt:lpstr>PowerPoint Presentation</vt:lpstr>
      <vt:lpstr>The WQQM System to generate alerts &amp;</vt:lpstr>
      <vt:lpstr>SMART WATER QUALITY AND QUANTITY MONITORING SYSTEM (Embedded IOT)</vt:lpstr>
      <vt:lpstr>PowerPoint Presentation</vt:lpstr>
      <vt:lpstr>PowerPoint Presentation</vt:lpstr>
      <vt:lpstr>Community impact</vt:lpstr>
      <vt:lpstr>Competitive Landscape</vt:lpstr>
      <vt:lpstr>Competitors Overview</vt:lpstr>
      <vt:lpstr>CONCLUSION</vt:lpstr>
      <vt:lpstr>Business Model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VICTUS</dc:creator>
  <cp:lastModifiedBy>Saraswat Das</cp:lastModifiedBy>
  <cp:revision>1</cp:revision>
  <dcterms:modified xsi:type="dcterms:W3CDTF">2024-09-29T07:08:58Z</dcterms:modified>
</cp:coreProperties>
</file>